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 (MS)" panose="020B0604020202020204" charset="0"/>
      <p:regular r:id="rId17"/>
    </p:embeddedFont>
    <p:embeddedFont>
      <p:font typeface="Museo Moderno Bold" panose="020B0604020202020204" charset="0"/>
      <p:regular r:id="rId18"/>
    </p:embeddedFont>
    <p:embeddedFont>
      <p:font typeface="Museo Moderno Light" panose="020B0604020202020204" charset="0"/>
      <p:regular r:id="rId19"/>
    </p:embeddedFont>
    <p:embeddedFont>
      <p:font typeface="Museo Moderno Medium" panose="020B0604020202020204" charset="0"/>
      <p:regular r:id="rId20"/>
    </p:embeddedFont>
    <p:embeddedFont>
      <p:font typeface="Source Sans 3" panose="020B0604020202020204" charset="0"/>
      <p:regular r:id="rId21"/>
    </p:embeddedFont>
    <p:embeddedFont>
      <p:font typeface="Source Sans 3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2219623"/>
            <a:ext cx="16303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Crowdcount : People Counting and Zone Management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8174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Presented By: Patel Dhruvil 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954316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Mentor: Umme Asma 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726883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Batch: 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749944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Training Duration: 22/09/2025 – 21/11/2025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986581"/>
            <a:ext cx="12173247" cy="68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3: Dynamic Live Analytics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321575"/>
            <a:ext cx="16303526" cy="74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focus of this milestone was to transform raw detection data into meaningful, visual insights through a sophisticated and responsive analytics dashboard, enabling proactive crowd management.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254127"/>
            <a:ext cx="4657427" cy="4657428"/>
            <a:chOff x="0" y="0"/>
            <a:chExt cx="6209903" cy="620990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209919" cy="6209919"/>
            </a:xfrm>
            <a:custGeom>
              <a:avLst/>
              <a:gdLst/>
              <a:ahLst/>
              <a:cxnLst/>
              <a:rect l="l" t="t" r="r" b="b"/>
              <a:pathLst>
                <a:path w="6209919" h="6209919">
                  <a:moveTo>
                    <a:pt x="0" y="0"/>
                  </a:moveTo>
                  <a:lnTo>
                    <a:pt x="6209919" y="0"/>
                  </a:lnTo>
                  <a:lnTo>
                    <a:pt x="6209919" y="6209919"/>
                  </a:lnTo>
                  <a:lnTo>
                    <a:pt x="0" y="6209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730579" y="3254127"/>
            <a:ext cx="478334" cy="478334"/>
            <a:chOff x="0" y="0"/>
            <a:chExt cx="637778" cy="6377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7794" cy="637794"/>
            </a:xfrm>
            <a:custGeom>
              <a:avLst/>
              <a:gdLst/>
              <a:ahLst/>
              <a:cxnLst/>
              <a:rect l="l" t="t" r="r" b="b"/>
              <a:pathLst>
                <a:path w="637794" h="637794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595249" y="0"/>
                  </a:lnTo>
                  <a:cubicBezTo>
                    <a:pt x="618744" y="0"/>
                    <a:pt x="637794" y="19050"/>
                    <a:pt x="637794" y="42545"/>
                  </a:cubicBezTo>
                  <a:lnTo>
                    <a:pt x="637794" y="595249"/>
                  </a:lnTo>
                  <a:cubicBezTo>
                    <a:pt x="637794" y="618744"/>
                    <a:pt x="618744" y="637794"/>
                    <a:pt x="595249" y="637794"/>
                  </a:cubicBezTo>
                  <a:lnTo>
                    <a:pt x="42545" y="637794"/>
                  </a:lnTo>
                  <a:cubicBezTo>
                    <a:pt x="19050" y="637794"/>
                    <a:pt x="0" y="618744"/>
                    <a:pt x="0" y="595249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421440" y="3252490"/>
            <a:ext cx="377056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Real-time Data 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1440" y="3805237"/>
            <a:ext cx="8883700" cy="40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Implemented a </a:t>
            </a:r>
            <a:r>
              <a:rPr lang="en-US" sz="1625" b="1" dirty="0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Live Analytics Dashboard</a:t>
            </a:r>
            <a:r>
              <a:rPr lang="en-US" sz="1625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displaying crucial crowd metrics as they happen.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30579" y="4637335"/>
            <a:ext cx="478334" cy="478334"/>
            <a:chOff x="0" y="0"/>
            <a:chExt cx="637778" cy="6377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7794" cy="637794"/>
            </a:xfrm>
            <a:custGeom>
              <a:avLst/>
              <a:gdLst/>
              <a:ahLst/>
              <a:cxnLst/>
              <a:rect l="l" t="t" r="r" b="b"/>
              <a:pathLst>
                <a:path w="637794" h="637794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595249" y="0"/>
                  </a:lnTo>
                  <a:cubicBezTo>
                    <a:pt x="618744" y="0"/>
                    <a:pt x="637794" y="19050"/>
                    <a:pt x="637794" y="42545"/>
                  </a:cubicBezTo>
                  <a:lnTo>
                    <a:pt x="637794" y="595249"/>
                  </a:lnTo>
                  <a:cubicBezTo>
                    <a:pt x="637794" y="618744"/>
                    <a:pt x="618744" y="637794"/>
                    <a:pt x="595249" y="637794"/>
                  </a:cubicBezTo>
                  <a:lnTo>
                    <a:pt x="42545" y="637794"/>
                  </a:lnTo>
                  <a:cubicBezTo>
                    <a:pt x="19050" y="637794"/>
                    <a:pt x="0" y="618744"/>
                    <a:pt x="0" y="595249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8421440" y="4700885"/>
            <a:ext cx="2658070" cy="34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Trend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21440" y="5188446"/>
            <a:ext cx="8883700" cy="40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Incorporated a </a:t>
            </a: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line plot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to track people count over time, identifying patterns and fluctuations.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730579" y="6020544"/>
            <a:ext cx="478334" cy="478334"/>
            <a:chOff x="0" y="0"/>
            <a:chExt cx="637778" cy="6377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7794" cy="637794"/>
            </a:xfrm>
            <a:custGeom>
              <a:avLst/>
              <a:gdLst/>
              <a:ahLst/>
              <a:cxnLst/>
              <a:rect l="l" t="t" r="r" b="b"/>
              <a:pathLst>
                <a:path w="637794" h="637794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595249" y="0"/>
                  </a:lnTo>
                  <a:cubicBezTo>
                    <a:pt x="618744" y="0"/>
                    <a:pt x="637794" y="19050"/>
                    <a:pt x="637794" y="42545"/>
                  </a:cubicBezTo>
                  <a:lnTo>
                    <a:pt x="637794" y="595249"/>
                  </a:lnTo>
                  <a:cubicBezTo>
                    <a:pt x="637794" y="618744"/>
                    <a:pt x="618744" y="637794"/>
                    <a:pt x="595249" y="637794"/>
                  </a:cubicBezTo>
                  <a:lnTo>
                    <a:pt x="42545" y="637794"/>
                  </a:lnTo>
                  <a:cubicBezTo>
                    <a:pt x="19050" y="637794"/>
                    <a:pt x="0" y="618744"/>
                    <a:pt x="0" y="595249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8421440" y="6084094"/>
            <a:ext cx="2658070" cy="34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Zone Occupancy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21440" y="6571655"/>
            <a:ext cx="888370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Showcased </a:t>
            </a: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Daily Detection summary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through an interactive bar plot, offering quick spatial insights.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730579" y="7743974"/>
            <a:ext cx="478334" cy="478334"/>
            <a:chOff x="0" y="0"/>
            <a:chExt cx="637778" cy="637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7794" cy="637794"/>
            </a:xfrm>
            <a:custGeom>
              <a:avLst/>
              <a:gdLst/>
              <a:ahLst/>
              <a:cxnLst/>
              <a:rect l="l" t="t" r="r" b="b"/>
              <a:pathLst>
                <a:path w="637794" h="637794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595249" y="0"/>
                  </a:lnTo>
                  <a:cubicBezTo>
                    <a:pt x="618744" y="0"/>
                    <a:pt x="637794" y="19050"/>
                    <a:pt x="637794" y="42545"/>
                  </a:cubicBezTo>
                  <a:lnTo>
                    <a:pt x="637794" y="595249"/>
                  </a:lnTo>
                  <a:cubicBezTo>
                    <a:pt x="637794" y="618744"/>
                    <a:pt x="618744" y="637794"/>
                    <a:pt x="595249" y="637794"/>
                  </a:cubicBezTo>
                  <a:lnTo>
                    <a:pt x="42545" y="637794"/>
                  </a:lnTo>
                  <a:cubicBezTo>
                    <a:pt x="19050" y="637794"/>
                    <a:pt x="0" y="618744"/>
                    <a:pt x="0" y="595249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8421440" y="7743974"/>
            <a:ext cx="323716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Automated Notifications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21440" y="8295085"/>
            <a:ext cx="888370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Enabled </a:t>
            </a: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automatic normal/alert notifications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based on predefined thresholds for proactive intervention.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74846" y="448300"/>
            <a:ext cx="8961120" cy="64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3: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98030" y="1536851"/>
            <a:ext cx="11227594" cy="3606649"/>
            <a:chOff x="0" y="0"/>
            <a:chExt cx="14970125" cy="480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70125" cy="4808855"/>
            </a:xfrm>
            <a:custGeom>
              <a:avLst/>
              <a:gdLst/>
              <a:ahLst/>
              <a:cxnLst/>
              <a:rect l="l" t="t" r="r" b="b"/>
              <a:pathLst>
                <a:path w="14970125" h="4808855">
                  <a:moveTo>
                    <a:pt x="0" y="0"/>
                  </a:moveTo>
                  <a:lnTo>
                    <a:pt x="14970125" y="0"/>
                  </a:lnTo>
                  <a:lnTo>
                    <a:pt x="14970125" y="4808855"/>
                  </a:lnTo>
                  <a:lnTo>
                    <a:pt x="0" y="4808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298030" y="5679538"/>
            <a:ext cx="11227594" cy="3527284"/>
            <a:chOff x="0" y="0"/>
            <a:chExt cx="14970125" cy="4703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70125" cy="4703064"/>
            </a:xfrm>
            <a:custGeom>
              <a:avLst/>
              <a:gdLst/>
              <a:ahLst/>
              <a:cxnLst/>
              <a:rect l="l" t="t" r="r" b="b"/>
              <a:pathLst>
                <a:path w="14970125" h="4703064">
                  <a:moveTo>
                    <a:pt x="0" y="0"/>
                  </a:moveTo>
                  <a:lnTo>
                    <a:pt x="14970125" y="0"/>
                  </a:lnTo>
                  <a:lnTo>
                    <a:pt x="14970125" y="4703064"/>
                  </a:lnTo>
                  <a:lnTo>
                    <a:pt x="0" y="4703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660237" y="1030784"/>
            <a:ext cx="6397377" cy="8225284"/>
            <a:chOff x="0" y="0"/>
            <a:chExt cx="8529837" cy="1096704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8529828" cy="10967085"/>
            </a:xfrm>
            <a:custGeom>
              <a:avLst/>
              <a:gdLst/>
              <a:ahLst/>
              <a:cxnLst/>
              <a:rect l="l" t="t" r="r" b="b"/>
              <a:pathLst>
                <a:path w="8529828" h="10967085">
                  <a:moveTo>
                    <a:pt x="0" y="0"/>
                  </a:moveTo>
                  <a:lnTo>
                    <a:pt x="8529828" y="0"/>
                  </a:lnTo>
                  <a:lnTo>
                    <a:pt x="8529828" y="10967085"/>
                  </a:lnTo>
                  <a:lnTo>
                    <a:pt x="0" y="10967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1" b="-4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92238" y="882551"/>
            <a:ext cx="9445526" cy="116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4: Comprehensive System Control &amp; Reporting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2253704"/>
            <a:ext cx="9445526" cy="6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final milestone adds critical administrative features, enabling full control over the system, robust reporting capabilities, and secure access management, making the system enterprise-ready.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2712" y="3107531"/>
            <a:ext cx="9464576" cy="1302990"/>
            <a:chOff x="0" y="0"/>
            <a:chExt cx="12619435" cy="173732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12594082" cy="1711833"/>
            </a:xfrm>
            <a:custGeom>
              <a:avLst/>
              <a:gdLst/>
              <a:ahLst/>
              <a:cxnLst/>
              <a:rect l="l" t="t" r="r" b="b"/>
              <a:pathLst>
                <a:path w="12594082" h="1711833">
                  <a:moveTo>
                    <a:pt x="0" y="36830"/>
                  </a:moveTo>
                  <a:cubicBezTo>
                    <a:pt x="0" y="16510"/>
                    <a:pt x="16764" y="0"/>
                    <a:pt x="37338" y="0"/>
                  </a:cubicBezTo>
                  <a:lnTo>
                    <a:pt x="12556744" y="0"/>
                  </a:lnTo>
                  <a:cubicBezTo>
                    <a:pt x="12577318" y="0"/>
                    <a:pt x="12594082" y="16510"/>
                    <a:pt x="12594082" y="36830"/>
                  </a:cubicBezTo>
                  <a:lnTo>
                    <a:pt x="12594082" y="1675003"/>
                  </a:lnTo>
                  <a:cubicBezTo>
                    <a:pt x="12594082" y="1695323"/>
                    <a:pt x="12577318" y="1711833"/>
                    <a:pt x="12556744" y="1711833"/>
                  </a:cubicBezTo>
                  <a:lnTo>
                    <a:pt x="37338" y="1711833"/>
                  </a:lnTo>
                  <a:cubicBezTo>
                    <a:pt x="16764" y="1711833"/>
                    <a:pt x="0" y="1695323"/>
                    <a:pt x="0" y="1675003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2619482" cy="1737233"/>
            </a:xfrm>
            <a:custGeom>
              <a:avLst/>
              <a:gdLst/>
              <a:ahLst/>
              <a:cxnLst/>
              <a:rect l="l" t="t" r="r" b="b"/>
              <a:pathLst>
                <a:path w="12619482" h="1737233">
                  <a:moveTo>
                    <a:pt x="0" y="49530"/>
                  </a:moveTo>
                  <a:cubicBezTo>
                    <a:pt x="0" y="22098"/>
                    <a:pt x="22606" y="0"/>
                    <a:pt x="50038" y="0"/>
                  </a:cubicBezTo>
                  <a:lnTo>
                    <a:pt x="12569444" y="0"/>
                  </a:lnTo>
                  <a:lnTo>
                    <a:pt x="12569444" y="12700"/>
                  </a:lnTo>
                  <a:lnTo>
                    <a:pt x="12569444" y="0"/>
                  </a:lnTo>
                  <a:cubicBezTo>
                    <a:pt x="12596875" y="0"/>
                    <a:pt x="12619482" y="22098"/>
                    <a:pt x="12619482" y="49530"/>
                  </a:cubicBezTo>
                  <a:lnTo>
                    <a:pt x="12606782" y="49530"/>
                  </a:lnTo>
                  <a:lnTo>
                    <a:pt x="12619482" y="49530"/>
                  </a:lnTo>
                  <a:lnTo>
                    <a:pt x="12619482" y="1687703"/>
                  </a:lnTo>
                  <a:lnTo>
                    <a:pt x="12606782" y="1687703"/>
                  </a:lnTo>
                  <a:lnTo>
                    <a:pt x="12619482" y="1687703"/>
                  </a:lnTo>
                  <a:cubicBezTo>
                    <a:pt x="12619482" y="1715262"/>
                    <a:pt x="12596875" y="1737233"/>
                    <a:pt x="12569444" y="1737233"/>
                  </a:cubicBezTo>
                  <a:lnTo>
                    <a:pt x="12569444" y="1724533"/>
                  </a:lnTo>
                  <a:lnTo>
                    <a:pt x="12569444" y="1737233"/>
                  </a:lnTo>
                  <a:lnTo>
                    <a:pt x="50038" y="1737233"/>
                  </a:lnTo>
                  <a:lnTo>
                    <a:pt x="50038" y="1724533"/>
                  </a:lnTo>
                  <a:lnTo>
                    <a:pt x="50038" y="1737233"/>
                  </a:lnTo>
                  <a:cubicBezTo>
                    <a:pt x="22606" y="1737233"/>
                    <a:pt x="0" y="1715135"/>
                    <a:pt x="0" y="1687703"/>
                  </a:cubicBezTo>
                  <a:lnTo>
                    <a:pt x="0" y="49530"/>
                  </a:lnTo>
                  <a:lnTo>
                    <a:pt x="12700" y="49530"/>
                  </a:lnTo>
                  <a:lnTo>
                    <a:pt x="0" y="49530"/>
                  </a:lnTo>
                  <a:moveTo>
                    <a:pt x="25400" y="49530"/>
                  </a:moveTo>
                  <a:lnTo>
                    <a:pt x="25400" y="1687703"/>
                  </a:lnTo>
                  <a:lnTo>
                    <a:pt x="12700" y="1687703"/>
                  </a:lnTo>
                  <a:lnTo>
                    <a:pt x="25400" y="1687703"/>
                  </a:lnTo>
                  <a:cubicBezTo>
                    <a:pt x="25400" y="1700911"/>
                    <a:pt x="36322" y="1711833"/>
                    <a:pt x="50038" y="1711833"/>
                  </a:cubicBezTo>
                  <a:lnTo>
                    <a:pt x="12569444" y="1711833"/>
                  </a:lnTo>
                  <a:cubicBezTo>
                    <a:pt x="12583160" y="1711833"/>
                    <a:pt x="12594082" y="1700911"/>
                    <a:pt x="12594082" y="1687703"/>
                  </a:cubicBezTo>
                  <a:lnTo>
                    <a:pt x="12594082" y="49530"/>
                  </a:lnTo>
                  <a:cubicBezTo>
                    <a:pt x="12594082" y="36322"/>
                    <a:pt x="12583160" y="25400"/>
                    <a:pt x="12569444" y="25400"/>
                  </a:cubicBezTo>
                  <a:lnTo>
                    <a:pt x="50038" y="25400"/>
                  </a:lnTo>
                  <a:lnTo>
                    <a:pt x="50038" y="12700"/>
                  </a:lnTo>
                  <a:lnTo>
                    <a:pt x="50038" y="25400"/>
                  </a:lnTo>
                  <a:cubicBezTo>
                    <a:pt x="36322" y="25400"/>
                    <a:pt x="25400" y="36322"/>
                    <a:pt x="25400" y="495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900856" y="3025676"/>
            <a:ext cx="221010" cy="221010"/>
            <a:chOff x="0" y="0"/>
            <a:chExt cx="294680" cy="29468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3" b="-13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0308134" y="4271368"/>
            <a:ext cx="221010" cy="221010"/>
            <a:chOff x="0" y="0"/>
            <a:chExt cx="294680" cy="29468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3" b="-1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287660" y="3442111"/>
            <a:ext cx="343673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Admin Camera Management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7661" y="3762815"/>
            <a:ext cx="8854679" cy="36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Introduced </a:t>
            </a:r>
            <a:r>
              <a:rPr lang="en-US" sz="1437" b="1" dirty="0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administrative controls</a:t>
            </a:r>
            <a:r>
              <a:rPr lang="en-US" sz="1437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efficient management and configuration of all connected cameras.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82712" y="4575721"/>
            <a:ext cx="9464576" cy="1302990"/>
            <a:chOff x="0" y="0"/>
            <a:chExt cx="12619435" cy="1737320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2594082" cy="1711833"/>
            </a:xfrm>
            <a:custGeom>
              <a:avLst/>
              <a:gdLst/>
              <a:ahLst/>
              <a:cxnLst/>
              <a:rect l="l" t="t" r="r" b="b"/>
              <a:pathLst>
                <a:path w="12594082" h="1711833">
                  <a:moveTo>
                    <a:pt x="0" y="36830"/>
                  </a:moveTo>
                  <a:cubicBezTo>
                    <a:pt x="0" y="16510"/>
                    <a:pt x="16764" y="0"/>
                    <a:pt x="37338" y="0"/>
                  </a:cubicBezTo>
                  <a:lnTo>
                    <a:pt x="12556744" y="0"/>
                  </a:lnTo>
                  <a:cubicBezTo>
                    <a:pt x="12577318" y="0"/>
                    <a:pt x="12594082" y="16510"/>
                    <a:pt x="12594082" y="36830"/>
                  </a:cubicBezTo>
                  <a:lnTo>
                    <a:pt x="12594082" y="1675003"/>
                  </a:lnTo>
                  <a:cubicBezTo>
                    <a:pt x="12594082" y="1695323"/>
                    <a:pt x="12577318" y="1711833"/>
                    <a:pt x="12556744" y="1711833"/>
                  </a:cubicBezTo>
                  <a:lnTo>
                    <a:pt x="37338" y="1711833"/>
                  </a:lnTo>
                  <a:cubicBezTo>
                    <a:pt x="16764" y="1711833"/>
                    <a:pt x="0" y="1695323"/>
                    <a:pt x="0" y="1675003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2619482" cy="1737233"/>
            </a:xfrm>
            <a:custGeom>
              <a:avLst/>
              <a:gdLst/>
              <a:ahLst/>
              <a:cxnLst/>
              <a:rect l="l" t="t" r="r" b="b"/>
              <a:pathLst>
                <a:path w="12619482" h="1737233">
                  <a:moveTo>
                    <a:pt x="0" y="49530"/>
                  </a:moveTo>
                  <a:cubicBezTo>
                    <a:pt x="0" y="22098"/>
                    <a:pt x="22606" y="0"/>
                    <a:pt x="50038" y="0"/>
                  </a:cubicBezTo>
                  <a:lnTo>
                    <a:pt x="12569444" y="0"/>
                  </a:lnTo>
                  <a:lnTo>
                    <a:pt x="12569444" y="12700"/>
                  </a:lnTo>
                  <a:lnTo>
                    <a:pt x="12569444" y="0"/>
                  </a:lnTo>
                  <a:cubicBezTo>
                    <a:pt x="12596875" y="0"/>
                    <a:pt x="12619482" y="22098"/>
                    <a:pt x="12619482" y="49530"/>
                  </a:cubicBezTo>
                  <a:lnTo>
                    <a:pt x="12606782" y="49530"/>
                  </a:lnTo>
                  <a:lnTo>
                    <a:pt x="12619482" y="49530"/>
                  </a:lnTo>
                  <a:lnTo>
                    <a:pt x="12619482" y="1687703"/>
                  </a:lnTo>
                  <a:lnTo>
                    <a:pt x="12606782" y="1687703"/>
                  </a:lnTo>
                  <a:lnTo>
                    <a:pt x="12619482" y="1687703"/>
                  </a:lnTo>
                  <a:cubicBezTo>
                    <a:pt x="12619482" y="1715262"/>
                    <a:pt x="12596875" y="1737233"/>
                    <a:pt x="12569444" y="1737233"/>
                  </a:cubicBezTo>
                  <a:lnTo>
                    <a:pt x="12569444" y="1724533"/>
                  </a:lnTo>
                  <a:lnTo>
                    <a:pt x="12569444" y="1737233"/>
                  </a:lnTo>
                  <a:lnTo>
                    <a:pt x="50038" y="1737233"/>
                  </a:lnTo>
                  <a:lnTo>
                    <a:pt x="50038" y="1724533"/>
                  </a:lnTo>
                  <a:lnTo>
                    <a:pt x="50038" y="1737233"/>
                  </a:lnTo>
                  <a:cubicBezTo>
                    <a:pt x="22606" y="1737233"/>
                    <a:pt x="0" y="1715135"/>
                    <a:pt x="0" y="1687703"/>
                  </a:cubicBezTo>
                  <a:lnTo>
                    <a:pt x="0" y="49530"/>
                  </a:lnTo>
                  <a:lnTo>
                    <a:pt x="12700" y="49530"/>
                  </a:lnTo>
                  <a:lnTo>
                    <a:pt x="0" y="49530"/>
                  </a:lnTo>
                  <a:moveTo>
                    <a:pt x="25400" y="49530"/>
                  </a:moveTo>
                  <a:lnTo>
                    <a:pt x="25400" y="1687703"/>
                  </a:lnTo>
                  <a:lnTo>
                    <a:pt x="12700" y="1687703"/>
                  </a:lnTo>
                  <a:lnTo>
                    <a:pt x="25400" y="1687703"/>
                  </a:lnTo>
                  <a:cubicBezTo>
                    <a:pt x="25400" y="1700911"/>
                    <a:pt x="36322" y="1711833"/>
                    <a:pt x="50038" y="1711833"/>
                  </a:cubicBezTo>
                  <a:lnTo>
                    <a:pt x="12569444" y="1711833"/>
                  </a:lnTo>
                  <a:cubicBezTo>
                    <a:pt x="12583160" y="1711833"/>
                    <a:pt x="12594082" y="1700911"/>
                    <a:pt x="12594082" y="1687703"/>
                  </a:cubicBezTo>
                  <a:lnTo>
                    <a:pt x="12594082" y="49530"/>
                  </a:lnTo>
                  <a:cubicBezTo>
                    <a:pt x="12594082" y="36322"/>
                    <a:pt x="12583160" y="25400"/>
                    <a:pt x="12569444" y="25400"/>
                  </a:cubicBezTo>
                  <a:lnTo>
                    <a:pt x="50038" y="25400"/>
                  </a:lnTo>
                  <a:lnTo>
                    <a:pt x="50038" y="12700"/>
                  </a:lnTo>
                  <a:lnTo>
                    <a:pt x="50038" y="25400"/>
                  </a:lnTo>
                  <a:cubicBezTo>
                    <a:pt x="36322" y="25400"/>
                    <a:pt x="25400" y="36322"/>
                    <a:pt x="25400" y="495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900856" y="4493865"/>
            <a:ext cx="221010" cy="221010"/>
            <a:chOff x="0" y="0"/>
            <a:chExt cx="294680" cy="29468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3" b="-13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0308134" y="5739556"/>
            <a:ext cx="221010" cy="221010"/>
            <a:chOff x="0" y="0"/>
            <a:chExt cx="294680" cy="29468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3" b="-13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287661" y="4907502"/>
            <a:ext cx="2750939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Downloadable Reports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7661" y="5293303"/>
            <a:ext cx="8854679" cy="36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Enabled the generation and download of </a:t>
            </a:r>
            <a:r>
              <a:rPr lang="en-US" sz="1437" b="1" dirty="0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comprehensive system reports</a:t>
            </a:r>
            <a:r>
              <a:rPr lang="en-US" sz="1437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historical analysis and compliance.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82712" y="6043910"/>
            <a:ext cx="9464576" cy="1597670"/>
            <a:chOff x="0" y="0"/>
            <a:chExt cx="12619435" cy="2130227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12594082" cy="2104771"/>
            </a:xfrm>
            <a:custGeom>
              <a:avLst/>
              <a:gdLst/>
              <a:ahLst/>
              <a:cxnLst/>
              <a:rect l="l" t="t" r="r" b="b"/>
              <a:pathLst>
                <a:path w="12594082" h="2104771">
                  <a:moveTo>
                    <a:pt x="0" y="36830"/>
                  </a:moveTo>
                  <a:cubicBezTo>
                    <a:pt x="0" y="16510"/>
                    <a:pt x="16637" y="0"/>
                    <a:pt x="37211" y="0"/>
                  </a:cubicBezTo>
                  <a:lnTo>
                    <a:pt x="12556871" y="0"/>
                  </a:lnTo>
                  <a:cubicBezTo>
                    <a:pt x="12577445" y="0"/>
                    <a:pt x="12594082" y="16510"/>
                    <a:pt x="12594082" y="36830"/>
                  </a:cubicBezTo>
                  <a:lnTo>
                    <a:pt x="12594082" y="2067941"/>
                  </a:lnTo>
                  <a:cubicBezTo>
                    <a:pt x="12594082" y="2088261"/>
                    <a:pt x="12577445" y="2104771"/>
                    <a:pt x="12556871" y="2104771"/>
                  </a:cubicBezTo>
                  <a:lnTo>
                    <a:pt x="37211" y="2104771"/>
                  </a:lnTo>
                  <a:cubicBezTo>
                    <a:pt x="16637" y="2104771"/>
                    <a:pt x="0" y="2088261"/>
                    <a:pt x="0" y="2067941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2619482" cy="2130171"/>
            </a:xfrm>
            <a:custGeom>
              <a:avLst/>
              <a:gdLst/>
              <a:ahLst/>
              <a:cxnLst/>
              <a:rect l="l" t="t" r="r" b="b"/>
              <a:pathLst>
                <a:path w="12619482" h="2130171">
                  <a:moveTo>
                    <a:pt x="0" y="49530"/>
                  </a:moveTo>
                  <a:cubicBezTo>
                    <a:pt x="0" y="22098"/>
                    <a:pt x="22479" y="0"/>
                    <a:pt x="49911" y="0"/>
                  </a:cubicBezTo>
                  <a:lnTo>
                    <a:pt x="12569571" y="0"/>
                  </a:lnTo>
                  <a:lnTo>
                    <a:pt x="12569571" y="12700"/>
                  </a:lnTo>
                  <a:lnTo>
                    <a:pt x="12569571" y="0"/>
                  </a:lnTo>
                  <a:cubicBezTo>
                    <a:pt x="12597002" y="0"/>
                    <a:pt x="12619482" y="22098"/>
                    <a:pt x="12619482" y="49530"/>
                  </a:cubicBezTo>
                  <a:lnTo>
                    <a:pt x="12606782" y="49530"/>
                  </a:lnTo>
                  <a:lnTo>
                    <a:pt x="12619482" y="49530"/>
                  </a:lnTo>
                  <a:lnTo>
                    <a:pt x="12619482" y="2080641"/>
                  </a:lnTo>
                  <a:lnTo>
                    <a:pt x="12606782" y="2080641"/>
                  </a:lnTo>
                  <a:lnTo>
                    <a:pt x="12619482" y="2080641"/>
                  </a:lnTo>
                  <a:cubicBezTo>
                    <a:pt x="12619482" y="2108073"/>
                    <a:pt x="12597002" y="2130171"/>
                    <a:pt x="12569571" y="2130171"/>
                  </a:cubicBezTo>
                  <a:lnTo>
                    <a:pt x="12569571" y="2117471"/>
                  </a:lnTo>
                  <a:lnTo>
                    <a:pt x="12569571" y="2130171"/>
                  </a:lnTo>
                  <a:lnTo>
                    <a:pt x="49911" y="2130171"/>
                  </a:lnTo>
                  <a:lnTo>
                    <a:pt x="49911" y="2117471"/>
                  </a:lnTo>
                  <a:lnTo>
                    <a:pt x="49911" y="2130171"/>
                  </a:lnTo>
                  <a:cubicBezTo>
                    <a:pt x="22479" y="2130171"/>
                    <a:pt x="0" y="2108200"/>
                    <a:pt x="0" y="2080641"/>
                  </a:cubicBezTo>
                  <a:lnTo>
                    <a:pt x="0" y="49530"/>
                  </a:lnTo>
                  <a:lnTo>
                    <a:pt x="12700" y="49530"/>
                  </a:lnTo>
                  <a:lnTo>
                    <a:pt x="0" y="49530"/>
                  </a:lnTo>
                  <a:moveTo>
                    <a:pt x="25400" y="49530"/>
                  </a:moveTo>
                  <a:lnTo>
                    <a:pt x="25400" y="2080641"/>
                  </a:lnTo>
                  <a:lnTo>
                    <a:pt x="12700" y="2080641"/>
                  </a:lnTo>
                  <a:lnTo>
                    <a:pt x="25400" y="2080641"/>
                  </a:lnTo>
                  <a:cubicBezTo>
                    <a:pt x="25400" y="2093849"/>
                    <a:pt x="36322" y="2104771"/>
                    <a:pt x="49911" y="2104771"/>
                  </a:cubicBezTo>
                  <a:lnTo>
                    <a:pt x="12569571" y="2104771"/>
                  </a:lnTo>
                  <a:cubicBezTo>
                    <a:pt x="12583287" y="2104771"/>
                    <a:pt x="12594082" y="2093849"/>
                    <a:pt x="12594082" y="2080641"/>
                  </a:cubicBezTo>
                  <a:lnTo>
                    <a:pt x="12594082" y="49530"/>
                  </a:lnTo>
                  <a:cubicBezTo>
                    <a:pt x="12594082" y="36322"/>
                    <a:pt x="12583160" y="25400"/>
                    <a:pt x="12569571" y="25400"/>
                  </a:cubicBezTo>
                  <a:lnTo>
                    <a:pt x="49911" y="25400"/>
                  </a:lnTo>
                  <a:lnTo>
                    <a:pt x="49911" y="12700"/>
                  </a:lnTo>
                  <a:lnTo>
                    <a:pt x="49911" y="25400"/>
                  </a:lnTo>
                  <a:cubicBezTo>
                    <a:pt x="36322" y="25400"/>
                    <a:pt x="25400" y="36322"/>
                    <a:pt x="25400" y="495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900856" y="5962055"/>
            <a:ext cx="221010" cy="221010"/>
            <a:chOff x="0" y="0"/>
            <a:chExt cx="294680" cy="294680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3" b="-13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0308134" y="7502426"/>
            <a:ext cx="221010" cy="221010"/>
            <a:chOff x="0" y="0"/>
            <a:chExt cx="294680" cy="294680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3" b="-13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287661" y="6339334"/>
            <a:ext cx="2303710" cy="29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Role-Based Access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87661" y="6680597"/>
            <a:ext cx="8854679" cy="6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Implemented </a:t>
            </a:r>
            <a:r>
              <a:rPr lang="en-US" sz="1437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secure role-based access</a:t>
            </a:r>
            <a:r>
              <a:rPr lang="en-US" sz="143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ensuring that users only interact with functionalities relevant to their permissions.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82712" y="7806779"/>
            <a:ext cx="9464576" cy="1597670"/>
            <a:chOff x="0" y="0"/>
            <a:chExt cx="12619435" cy="2130227"/>
          </a:xfrm>
        </p:grpSpPr>
        <p:sp>
          <p:nvSpPr>
            <p:cNvPr id="42" name="Freeform 42"/>
            <p:cNvSpPr/>
            <p:nvPr/>
          </p:nvSpPr>
          <p:spPr>
            <a:xfrm>
              <a:off x="12700" y="12700"/>
              <a:ext cx="12594082" cy="2104771"/>
            </a:xfrm>
            <a:custGeom>
              <a:avLst/>
              <a:gdLst/>
              <a:ahLst/>
              <a:cxnLst/>
              <a:rect l="l" t="t" r="r" b="b"/>
              <a:pathLst>
                <a:path w="12594082" h="2104771">
                  <a:moveTo>
                    <a:pt x="0" y="36830"/>
                  </a:moveTo>
                  <a:cubicBezTo>
                    <a:pt x="0" y="16510"/>
                    <a:pt x="16637" y="0"/>
                    <a:pt x="37211" y="0"/>
                  </a:cubicBezTo>
                  <a:lnTo>
                    <a:pt x="12556871" y="0"/>
                  </a:lnTo>
                  <a:cubicBezTo>
                    <a:pt x="12577445" y="0"/>
                    <a:pt x="12594082" y="16510"/>
                    <a:pt x="12594082" y="36830"/>
                  </a:cubicBezTo>
                  <a:lnTo>
                    <a:pt x="12594082" y="2067941"/>
                  </a:lnTo>
                  <a:cubicBezTo>
                    <a:pt x="12594082" y="2088261"/>
                    <a:pt x="12577445" y="2104771"/>
                    <a:pt x="12556871" y="2104771"/>
                  </a:cubicBezTo>
                  <a:lnTo>
                    <a:pt x="37211" y="2104771"/>
                  </a:lnTo>
                  <a:cubicBezTo>
                    <a:pt x="16637" y="2104771"/>
                    <a:pt x="0" y="2088261"/>
                    <a:pt x="0" y="2067941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12619482" cy="2130171"/>
            </a:xfrm>
            <a:custGeom>
              <a:avLst/>
              <a:gdLst/>
              <a:ahLst/>
              <a:cxnLst/>
              <a:rect l="l" t="t" r="r" b="b"/>
              <a:pathLst>
                <a:path w="12619482" h="2130171">
                  <a:moveTo>
                    <a:pt x="0" y="49530"/>
                  </a:moveTo>
                  <a:cubicBezTo>
                    <a:pt x="0" y="22098"/>
                    <a:pt x="22479" y="0"/>
                    <a:pt x="49911" y="0"/>
                  </a:cubicBezTo>
                  <a:lnTo>
                    <a:pt x="12569571" y="0"/>
                  </a:lnTo>
                  <a:lnTo>
                    <a:pt x="12569571" y="12700"/>
                  </a:lnTo>
                  <a:lnTo>
                    <a:pt x="12569571" y="0"/>
                  </a:lnTo>
                  <a:cubicBezTo>
                    <a:pt x="12597002" y="0"/>
                    <a:pt x="12619482" y="22098"/>
                    <a:pt x="12619482" y="49530"/>
                  </a:cubicBezTo>
                  <a:lnTo>
                    <a:pt x="12606782" y="49530"/>
                  </a:lnTo>
                  <a:lnTo>
                    <a:pt x="12619482" y="49530"/>
                  </a:lnTo>
                  <a:lnTo>
                    <a:pt x="12619482" y="2080641"/>
                  </a:lnTo>
                  <a:lnTo>
                    <a:pt x="12606782" y="2080641"/>
                  </a:lnTo>
                  <a:lnTo>
                    <a:pt x="12619482" y="2080641"/>
                  </a:lnTo>
                  <a:cubicBezTo>
                    <a:pt x="12619482" y="2108073"/>
                    <a:pt x="12597002" y="2130171"/>
                    <a:pt x="12569571" y="2130171"/>
                  </a:cubicBezTo>
                  <a:lnTo>
                    <a:pt x="12569571" y="2117471"/>
                  </a:lnTo>
                  <a:lnTo>
                    <a:pt x="12569571" y="2130171"/>
                  </a:lnTo>
                  <a:lnTo>
                    <a:pt x="49911" y="2130171"/>
                  </a:lnTo>
                  <a:lnTo>
                    <a:pt x="49911" y="2117471"/>
                  </a:lnTo>
                  <a:lnTo>
                    <a:pt x="49911" y="2130171"/>
                  </a:lnTo>
                  <a:cubicBezTo>
                    <a:pt x="22479" y="2130171"/>
                    <a:pt x="0" y="2108200"/>
                    <a:pt x="0" y="2080641"/>
                  </a:cubicBezTo>
                  <a:lnTo>
                    <a:pt x="0" y="49530"/>
                  </a:lnTo>
                  <a:lnTo>
                    <a:pt x="12700" y="49530"/>
                  </a:lnTo>
                  <a:lnTo>
                    <a:pt x="0" y="49530"/>
                  </a:lnTo>
                  <a:moveTo>
                    <a:pt x="25400" y="49530"/>
                  </a:moveTo>
                  <a:lnTo>
                    <a:pt x="25400" y="2080641"/>
                  </a:lnTo>
                  <a:lnTo>
                    <a:pt x="12700" y="2080641"/>
                  </a:lnTo>
                  <a:lnTo>
                    <a:pt x="25400" y="2080641"/>
                  </a:lnTo>
                  <a:cubicBezTo>
                    <a:pt x="25400" y="2093849"/>
                    <a:pt x="36322" y="2104771"/>
                    <a:pt x="49911" y="2104771"/>
                  </a:cubicBezTo>
                  <a:lnTo>
                    <a:pt x="12569571" y="2104771"/>
                  </a:lnTo>
                  <a:cubicBezTo>
                    <a:pt x="12583287" y="2104771"/>
                    <a:pt x="12594082" y="2093849"/>
                    <a:pt x="12594082" y="2080641"/>
                  </a:cubicBezTo>
                  <a:lnTo>
                    <a:pt x="12594082" y="49530"/>
                  </a:lnTo>
                  <a:cubicBezTo>
                    <a:pt x="12594082" y="36322"/>
                    <a:pt x="12583160" y="25400"/>
                    <a:pt x="12569571" y="25400"/>
                  </a:cubicBezTo>
                  <a:lnTo>
                    <a:pt x="49911" y="25400"/>
                  </a:lnTo>
                  <a:lnTo>
                    <a:pt x="49911" y="12700"/>
                  </a:lnTo>
                  <a:lnTo>
                    <a:pt x="49911" y="25400"/>
                  </a:lnTo>
                  <a:cubicBezTo>
                    <a:pt x="36322" y="25400"/>
                    <a:pt x="25400" y="36322"/>
                    <a:pt x="25400" y="495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900856" y="7724924"/>
            <a:ext cx="221010" cy="221010"/>
            <a:chOff x="0" y="0"/>
            <a:chExt cx="294680" cy="294680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3" b="-13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0308134" y="9265295"/>
            <a:ext cx="221010" cy="221010"/>
            <a:chOff x="0" y="0"/>
            <a:chExt cx="294680" cy="294680"/>
          </a:xfrm>
        </p:grpSpPr>
        <p:sp>
          <p:nvSpPr>
            <p:cNvPr id="47" name="Freeform 47" descr="preencoded.png"/>
            <p:cNvSpPr/>
            <p:nvPr/>
          </p:nvSpPr>
          <p:spPr>
            <a:xfrm>
              <a:off x="0" y="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0" y="0"/>
                  </a:moveTo>
                  <a:lnTo>
                    <a:pt x="294640" y="0"/>
                  </a:lnTo>
                  <a:lnTo>
                    <a:pt x="294640" y="294640"/>
                  </a:lnTo>
                  <a:lnTo>
                    <a:pt x="0" y="29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3" b="-13"/>
              </a:stretch>
            </a:blipFill>
          </p:spPr>
        </p:sp>
      </p:grpSp>
      <p:sp>
        <p:nvSpPr>
          <p:cNvPr id="48" name="TextBox 48"/>
          <p:cNvSpPr txBox="1"/>
          <p:nvPr/>
        </p:nvSpPr>
        <p:spPr>
          <a:xfrm>
            <a:off x="1287660" y="8033296"/>
            <a:ext cx="3436739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Complete Analytics &amp; Logging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87661" y="8443466"/>
            <a:ext cx="8854679" cy="6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Provided </a:t>
            </a:r>
            <a:r>
              <a:rPr lang="en-US" sz="1437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extensive logging and analytics support</a:t>
            </a:r>
            <a:r>
              <a:rPr lang="en-US" sz="143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offering deeper insights into system performance and crowd behavior over time.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79596" y="565651"/>
            <a:ext cx="8961120" cy="64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4: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77362" y="1738562"/>
            <a:ext cx="11290336" cy="3883075"/>
            <a:chOff x="0" y="0"/>
            <a:chExt cx="15053782" cy="51774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53818" cy="5177409"/>
            </a:xfrm>
            <a:custGeom>
              <a:avLst/>
              <a:gdLst/>
              <a:ahLst/>
              <a:cxnLst/>
              <a:rect l="l" t="t" r="r" b="b"/>
              <a:pathLst>
                <a:path w="15053818" h="5177409">
                  <a:moveTo>
                    <a:pt x="0" y="0"/>
                  </a:moveTo>
                  <a:lnTo>
                    <a:pt x="15053818" y="0"/>
                  </a:lnTo>
                  <a:lnTo>
                    <a:pt x="15053818" y="5177409"/>
                  </a:lnTo>
                  <a:lnTo>
                    <a:pt x="0" y="5177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177362" y="6249236"/>
            <a:ext cx="11290336" cy="2777339"/>
            <a:chOff x="0" y="0"/>
            <a:chExt cx="15053782" cy="37031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53818" cy="3703066"/>
            </a:xfrm>
            <a:custGeom>
              <a:avLst/>
              <a:gdLst/>
              <a:ahLst/>
              <a:cxnLst/>
              <a:rect l="l" t="t" r="r" b="b"/>
              <a:pathLst>
                <a:path w="15053818" h="3703066">
                  <a:moveTo>
                    <a:pt x="0" y="0"/>
                  </a:moveTo>
                  <a:lnTo>
                    <a:pt x="15053818" y="0"/>
                  </a:lnTo>
                  <a:lnTo>
                    <a:pt x="15053818" y="3703066"/>
                  </a:lnTo>
                  <a:lnTo>
                    <a:pt x="0" y="3703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810369"/>
            <a:ext cx="13203287" cy="63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Conclusion: Intelligent Crowd Monitoring for the Future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7" y="2039093"/>
            <a:ext cx="1630352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People Counting and Zone Management System represents a significant leap forward in automated public space monitoring. By harnessing the power of </a:t>
            </a:r>
            <a:r>
              <a:rPr lang="en-US" sz="1562" b="1" dirty="0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computer vision and deep learning</a:t>
            </a: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it delivers an unparalleled level of accuracy and efficiency.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2928194"/>
            <a:ext cx="5536704" cy="5536704"/>
            <a:chOff x="0" y="0"/>
            <a:chExt cx="7382272" cy="738227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382256" cy="7382256"/>
            </a:xfrm>
            <a:custGeom>
              <a:avLst/>
              <a:gdLst/>
              <a:ahLst/>
              <a:cxnLst/>
              <a:rect l="l" t="t" r="r" b="b"/>
              <a:pathLst>
                <a:path w="7382256" h="7382256">
                  <a:moveTo>
                    <a:pt x="0" y="0"/>
                  </a:moveTo>
                  <a:lnTo>
                    <a:pt x="7382256" y="0"/>
                  </a:lnTo>
                  <a:lnTo>
                    <a:pt x="7382256" y="7382256"/>
                  </a:lnTo>
                  <a:lnTo>
                    <a:pt x="0" y="7382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Freeform 10" descr="preencoded.png"/>
          <p:cNvSpPr/>
          <p:nvPr/>
        </p:nvSpPr>
        <p:spPr>
          <a:xfrm>
            <a:off x="9469934" y="2934295"/>
            <a:ext cx="297656" cy="297656"/>
          </a:xfrm>
          <a:custGeom>
            <a:avLst/>
            <a:gdLst/>
            <a:ahLst/>
            <a:cxnLst/>
            <a:rect l="l" t="t" r="r" b="b"/>
            <a:pathLst>
              <a:path w="297656" h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812" r="-781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040391" y="2918669"/>
            <a:ext cx="2480816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Enhanced</a:t>
            </a:r>
            <a:r>
              <a:rPr lang="en-US" sz="1937" b="1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</a:t>
            </a: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Security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0391" y="3227411"/>
            <a:ext cx="726489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Real-time insights empower rapid response to crowd anomalies and potential security threats.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469934" y="4474815"/>
            <a:ext cx="297656" cy="297656"/>
          </a:xfrm>
          <a:custGeom>
            <a:avLst/>
            <a:gdLst/>
            <a:ahLst/>
            <a:cxnLst/>
            <a:rect l="l" t="t" r="r" b="b"/>
            <a:pathLst>
              <a:path w="297656" h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812" r="-781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40390" y="4470647"/>
            <a:ext cx="266820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Optimized Operations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40391" y="4825753"/>
            <a:ext cx="726489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Data-driven decisions lead to improved resource allocation and operational efficiency in various environments.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469934" y="6015335"/>
            <a:ext cx="297656" cy="297656"/>
          </a:xfrm>
          <a:custGeom>
            <a:avLst/>
            <a:gdLst/>
            <a:ahLst/>
            <a:cxnLst/>
            <a:rect l="l" t="t" r="r" b="b"/>
            <a:pathLst>
              <a:path w="297656" h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812" r="-7812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040391" y="5946578"/>
            <a:ext cx="266820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Scalable &amp; Adaptable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0391" y="6282086"/>
            <a:ext cx="726489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Designed for deployment in diverse public environments, from </a:t>
            </a:r>
            <a:r>
              <a:rPr lang="en-US" sz="1562" b="1" dirty="0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airports and malls to parks and event venues</a:t>
            </a: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9469934" y="7555855"/>
            <a:ext cx="297656" cy="297656"/>
          </a:xfrm>
          <a:custGeom>
            <a:avLst/>
            <a:gdLst/>
            <a:ahLst/>
            <a:cxnLst/>
            <a:rect l="l" t="t" r="r" b="b"/>
            <a:pathLst>
              <a:path w="297656" h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812" r="-781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040391" y="7493051"/>
            <a:ext cx="266820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Future-Proof Solution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40391" y="7845275"/>
            <a:ext cx="726489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A robust foundation for future enhancements and integrations, ensuring long-term applicability.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9092207"/>
            <a:ext cx="16303526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system is ready to revolutionize how we manage and understand crowd dynamics, contributing to safer, smarter, and more efficient public spaces.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663440" y="4737080"/>
            <a:ext cx="8961120" cy="78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2485281"/>
            <a:ext cx="7148959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Project Introduction: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962401"/>
            <a:ext cx="10727531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Public spaces like malls, airports, and parks often require real-time people counting for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security, analytics, and operational efficiency. This project aims to automate people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counting using a live camera feed, leveraging computer vision and deep learning. The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system will detect and count people in a video stream with high accuracy and provide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live analytics through an interactive dashboard. It will support multiple zones and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ensure smooth performance with real-time processing.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068586"/>
            <a:ext cx="9445526" cy="12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The Challenge: Bridging the Gap in Crowd Monitoring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2578001"/>
            <a:ext cx="9445526" cy="100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Public spaces are dynamic ecosystems where crowd behavior directly impacts safety and management. Traditional, </a:t>
            </a:r>
            <a:r>
              <a:rPr lang="en-US" sz="1562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manual counting methods are inherently inaccurate, labor-intensive, and incapable of providing real-time data</a:t>
            </a: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needed for effective response. This project tackles these limitations head-on by aiming to: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3662" y="3761085"/>
            <a:ext cx="9474101" cy="1229171"/>
            <a:chOff x="0" y="0"/>
            <a:chExt cx="12632135" cy="1638895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2594082" cy="1600835"/>
            </a:xfrm>
            <a:custGeom>
              <a:avLst/>
              <a:gdLst/>
              <a:ahLst/>
              <a:cxnLst/>
              <a:rect l="l" t="t" r="r" b="b"/>
              <a:pathLst>
                <a:path w="12594082" h="1600835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2407392" y="0"/>
                  </a:lnTo>
                  <a:cubicBezTo>
                    <a:pt x="12510516" y="0"/>
                    <a:pt x="12594082" y="81915"/>
                    <a:pt x="12594082" y="182880"/>
                  </a:cubicBezTo>
                  <a:lnTo>
                    <a:pt x="12594082" y="1417955"/>
                  </a:lnTo>
                  <a:cubicBezTo>
                    <a:pt x="12594082" y="1518920"/>
                    <a:pt x="12510516" y="1600835"/>
                    <a:pt x="12407392" y="1600835"/>
                  </a:cubicBezTo>
                  <a:lnTo>
                    <a:pt x="186690" y="1600835"/>
                  </a:lnTo>
                  <a:cubicBezTo>
                    <a:pt x="83566" y="1600835"/>
                    <a:pt x="0" y="1518920"/>
                    <a:pt x="0" y="1417955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632182" cy="1638935"/>
            </a:xfrm>
            <a:custGeom>
              <a:avLst/>
              <a:gdLst/>
              <a:ahLst/>
              <a:cxnLst/>
              <a:rect l="l" t="t" r="r" b="b"/>
              <a:pathLst>
                <a:path w="12632182" h="1638935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2426442" y="0"/>
                  </a:lnTo>
                  <a:lnTo>
                    <a:pt x="12426442" y="19050"/>
                  </a:lnTo>
                  <a:lnTo>
                    <a:pt x="12426442" y="0"/>
                  </a:lnTo>
                  <a:cubicBezTo>
                    <a:pt x="12539726" y="0"/>
                    <a:pt x="12632182" y="90043"/>
                    <a:pt x="12632182" y="201930"/>
                  </a:cubicBezTo>
                  <a:lnTo>
                    <a:pt x="12613132" y="201930"/>
                  </a:lnTo>
                  <a:lnTo>
                    <a:pt x="12632182" y="201930"/>
                  </a:lnTo>
                  <a:lnTo>
                    <a:pt x="12632182" y="1437005"/>
                  </a:lnTo>
                  <a:lnTo>
                    <a:pt x="12613132" y="1437005"/>
                  </a:lnTo>
                  <a:lnTo>
                    <a:pt x="12632182" y="1437005"/>
                  </a:lnTo>
                  <a:cubicBezTo>
                    <a:pt x="12632182" y="1548892"/>
                    <a:pt x="12539726" y="1638935"/>
                    <a:pt x="12426442" y="1638935"/>
                  </a:cubicBezTo>
                  <a:lnTo>
                    <a:pt x="12426442" y="1619885"/>
                  </a:lnTo>
                  <a:lnTo>
                    <a:pt x="12426442" y="1638935"/>
                  </a:lnTo>
                  <a:lnTo>
                    <a:pt x="205740" y="1638935"/>
                  </a:lnTo>
                  <a:lnTo>
                    <a:pt x="205740" y="1619885"/>
                  </a:lnTo>
                  <a:lnTo>
                    <a:pt x="205740" y="1638935"/>
                  </a:lnTo>
                  <a:cubicBezTo>
                    <a:pt x="92456" y="1638935"/>
                    <a:pt x="0" y="1548892"/>
                    <a:pt x="0" y="143700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37005"/>
                  </a:lnTo>
                  <a:lnTo>
                    <a:pt x="19050" y="1437005"/>
                  </a:lnTo>
                  <a:lnTo>
                    <a:pt x="38100" y="1437005"/>
                  </a:lnTo>
                  <a:cubicBezTo>
                    <a:pt x="38100" y="1527175"/>
                    <a:pt x="112776" y="1600835"/>
                    <a:pt x="205740" y="1600835"/>
                  </a:cubicBezTo>
                  <a:lnTo>
                    <a:pt x="12426442" y="1600835"/>
                  </a:lnTo>
                  <a:cubicBezTo>
                    <a:pt x="12519406" y="1600835"/>
                    <a:pt x="12594082" y="1527175"/>
                    <a:pt x="12594082" y="1437005"/>
                  </a:cubicBezTo>
                  <a:lnTo>
                    <a:pt x="12594082" y="201930"/>
                  </a:lnTo>
                  <a:cubicBezTo>
                    <a:pt x="12594082" y="111760"/>
                    <a:pt x="12519406" y="38100"/>
                    <a:pt x="12426442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963662" y="3801666"/>
            <a:ext cx="114300" cy="1200596"/>
            <a:chOff x="0" y="0"/>
            <a:chExt cx="152400" cy="16007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400" cy="1600962"/>
            </a:xfrm>
            <a:custGeom>
              <a:avLst/>
              <a:gdLst/>
              <a:ahLst/>
              <a:cxnLst/>
              <a:rect l="l" t="t" r="r" b="b"/>
              <a:pathLst>
                <a:path w="152400" h="1600962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112649" y="0"/>
                  </a:lnTo>
                  <a:cubicBezTo>
                    <a:pt x="134620" y="0"/>
                    <a:pt x="152400" y="17780"/>
                    <a:pt x="152400" y="39751"/>
                  </a:cubicBezTo>
                  <a:lnTo>
                    <a:pt x="152400" y="1561211"/>
                  </a:lnTo>
                  <a:cubicBezTo>
                    <a:pt x="152400" y="1583182"/>
                    <a:pt x="134620" y="1600962"/>
                    <a:pt x="112649" y="1600962"/>
                  </a:cubicBezTo>
                  <a:lnTo>
                    <a:pt x="39751" y="1600962"/>
                  </a:lnTo>
                  <a:cubicBezTo>
                    <a:pt x="17780" y="1600962"/>
                    <a:pt x="0" y="1583182"/>
                    <a:pt x="0" y="1561211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304925" y="4019104"/>
            <a:ext cx="2870598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High-Accuracy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4925" y="4602807"/>
            <a:ext cx="8905875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Precisely identify and count people, minimizing errors inherent in human observation.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77950" y="5186362"/>
            <a:ext cx="9474101" cy="1229171"/>
            <a:chOff x="0" y="0"/>
            <a:chExt cx="12632135" cy="1638895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12594082" cy="1600835"/>
            </a:xfrm>
            <a:custGeom>
              <a:avLst/>
              <a:gdLst/>
              <a:ahLst/>
              <a:cxnLst/>
              <a:rect l="l" t="t" r="r" b="b"/>
              <a:pathLst>
                <a:path w="12594082" h="1600835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2407392" y="0"/>
                  </a:lnTo>
                  <a:cubicBezTo>
                    <a:pt x="12510516" y="0"/>
                    <a:pt x="12594082" y="81915"/>
                    <a:pt x="12594082" y="182880"/>
                  </a:cubicBezTo>
                  <a:lnTo>
                    <a:pt x="12594082" y="1417955"/>
                  </a:lnTo>
                  <a:cubicBezTo>
                    <a:pt x="12594082" y="1518920"/>
                    <a:pt x="12510516" y="1600835"/>
                    <a:pt x="12407392" y="1600835"/>
                  </a:cubicBezTo>
                  <a:lnTo>
                    <a:pt x="186690" y="1600835"/>
                  </a:lnTo>
                  <a:cubicBezTo>
                    <a:pt x="83566" y="1600835"/>
                    <a:pt x="0" y="1518920"/>
                    <a:pt x="0" y="1417955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632182" cy="1638935"/>
            </a:xfrm>
            <a:custGeom>
              <a:avLst/>
              <a:gdLst/>
              <a:ahLst/>
              <a:cxnLst/>
              <a:rect l="l" t="t" r="r" b="b"/>
              <a:pathLst>
                <a:path w="12632182" h="1638935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2426442" y="0"/>
                  </a:lnTo>
                  <a:lnTo>
                    <a:pt x="12426442" y="19050"/>
                  </a:lnTo>
                  <a:lnTo>
                    <a:pt x="12426442" y="0"/>
                  </a:lnTo>
                  <a:cubicBezTo>
                    <a:pt x="12539726" y="0"/>
                    <a:pt x="12632182" y="90043"/>
                    <a:pt x="12632182" y="201930"/>
                  </a:cubicBezTo>
                  <a:lnTo>
                    <a:pt x="12613132" y="201930"/>
                  </a:lnTo>
                  <a:lnTo>
                    <a:pt x="12632182" y="201930"/>
                  </a:lnTo>
                  <a:lnTo>
                    <a:pt x="12632182" y="1437005"/>
                  </a:lnTo>
                  <a:lnTo>
                    <a:pt x="12613132" y="1437005"/>
                  </a:lnTo>
                  <a:lnTo>
                    <a:pt x="12632182" y="1437005"/>
                  </a:lnTo>
                  <a:cubicBezTo>
                    <a:pt x="12632182" y="1548892"/>
                    <a:pt x="12539726" y="1638935"/>
                    <a:pt x="12426442" y="1638935"/>
                  </a:cubicBezTo>
                  <a:lnTo>
                    <a:pt x="12426442" y="1619885"/>
                  </a:lnTo>
                  <a:lnTo>
                    <a:pt x="12426442" y="1638935"/>
                  </a:lnTo>
                  <a:lnTo>
                    <a:pt x="205740" y="1638935"/>
                  </a:lnTo>
                  <a:lnTo>
                    <a:pt x="205740" y="1619885"/>
                  </a:lnTo>
                  <a:lnTo>
                    <a:pt x="205740" y="1638935"/>
                  </a:lnTo>
                  <a:cubicBezTo>
                    <a:pt x="92456" y="1638935"/>
                    <a:pt x="0" y="1548892"/>
                    <a:pt x="0" y="143700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37005"/>
                  </a:lnTo>
                  <a:lnTo>
                    <a:pt x="19050" y="1437005"/>
                  </a:lnTo>
                  <a:lnTo>
                    <a:pt x="38100" y="1437005"/>
                  </a:lnTo>
                  <a:cubicBezTo>
                    <a:pt x="38100" y="1527175"/>
                    <a:pt x="112776" y="1600835"/>
                    <a:pt x="205740" y="1600835"/>
                  </a:cubicBezTo>
                  <a:lnTo>
                    <a:pt x="12426442" y="1600835"/>
                  </a:lnTo>
                  <a:cubicBezTo>
                    <a:pt x="12519406" y="1600835"/>
                    <a:pt x="12594082" y="1527175"/>
                    <a:pt x="12594082" y="1437005"/>
                  </a:cubicBezTo>
                  <a:lnTo>
                    <a:pt x="12594082" y="201930"/>
                  </a:lnTo>
                  <a:cubicBezTo>
                    <a:pt x="12594082" y="111760"/>
                    <a:pt x="12519406" y="38100"/>
                    <a:pt x="12426442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963662" y="5200650"/>
            <a:ext cx="114300" cy="1200596"/>
            <a:chOff x="0" y="0"/>
            <a:chExt cx="152400" cy="160079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2400" cy="1600962"/>
            </a:xfrm>
            <a:custGeom>
              <a:avLst/>
              <a:gdLst/>
              <a:ahLst/>
              <a:cxnLst/>
              <a:rect l="l" t="t" r="r" b="b"/>
              <a:pathLst>
                <a:path w="152400" h="1600962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112649" y="0"/>
                  </a:lnTo>
                  <a:cubicBezTo>
                    <a:pt x="134620" y="0"/>
                    <a:pt x="152400" y="17780"/>
                    <a:pt x="152400" y="39751"/>
                  </a:cubicBezTo>
                  <a:lnTo>
                    <a:pt x="152400" y="1561211"/>
                  </a:lnTo>
                  <a:cubicBezTo>
                    <a:pt x="152400" y="1583182"/>
                    <a:pt x="134620" y="1600962"/>
                    <a:pt x="112649" y="1600962"/>
                  </a:cubicBezTo>
                  <a:lnTo>
                    <a:pt x="39751" y="1600962"/>
                  </a:lnTo>
                  <a:cubicBezTo>
                    <a:pt x="17780" y="1600962"/>
                    <a:pt x="0" y="1583182"/>
                    <a:pt x="0" y="1561211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304925" y="5418087"/>
            <a:ext cx="2480816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Real-Time Analytics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4925" y="5809060"/>
            <a:ext cx="8905875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Deliver instantaneous insights into crowd density and movement.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77950" y="6585348"/>
            <a:ext cx="9474101" cy="1229171"/>
            <a:chOff x="0" y="0"/>
            <a:chExt cx="12632135" cy="1638895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12594082" cy="1600835"/>
            </a:xfrm>
            <a:custGeom>
              <a:avLst/>
              <a:gdLst/>
              <a:ahLst/>
              <a:cxnLst/>
              <a:rect l="l" t="t" r="r" b="b"/>
              <a:pathLst>
                <a:path w="12594082" h="1600835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2407392" y="0"/>
                  </a:lnTo>
                  <a:cubicBezTo>
                    <a:pt x="12510516" y="0"/>
                    <a:pt x="12594082" y="81915"/>
                    <a:pt x="12594082" y="182880"/>
                  </a:cubicBezTo>
                  <a:lnTo>
                    <a:pt x="12594082" y="1417955"/>
                  </a:lnTo>
                  <a:cubicBezTo>
                    <a:pt x="12594082" y="1518920"/>
                    <a:pt x="12510516" y="1600835"/>
                    <a:pt x="12407392" y="1600835"/>
                  </a:cubicBezTo>
                  <a:lnTo>
                    <a:pt x="186690" y="1600835"/>
                  </a:lnTo>
                  <a:cubicBezTo>
                    <a:pt x="83566" y="1600835"/>
                    <a:pt x="0" y="1518920"/>
                    <a:pt x="0" y="1417955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2632182" cy="1638935"/>
            </a:xfrm>
            <a:custGeom>
              <a:avLst/>
              <a:gdLst/>
              <a:ahLst/>
              <a:cxnLst/>
              <a:rect l="l" t="t" r="r" b="b"/>
              <a:pathLst>
                <a:path w="12632182" h="1638935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2426442" y="0"/>
                  </a:lnTo>
                  <a:lnTo>
                    <a:pt x="12426442" y="19050"/>
                  </a:lnTo>
                  <a:lnTo>
                    <a:pt x="12426442" y="0"/>
                  </a:lnTo>
                  <a:cubicBezTo>
                    <a:pt x="12539726" y="0"/>
                    <a:pt x="12632182" y="90043"/>
                    <a:pt x="12632182" y="201930"/>
                  </a:cubicBezTo>
                  <a:lnTo>
                    <a:pt x="12613132" y="201930"/>
                  </a:lnTo>
                  <a:lnTo>
                    <a:pt x="12632182" y="201930"/>
                  </a:lnTo>
                  <a:lnTo>
                    <a:pt x="12632182" y="1437005"/>
                  </a:lnTo>
                  <a:lnTo>
                    <a:pt x="12613132" y="1437005"/>
                  </a:lnTo>
                  <a:lnTo>
                    <a:pt x="12632182" y="1437005"/>
                  </a:lnTo>
                  <a:cubicBezTo>
                    <a:pt x="12632182" y="1548892"/>
                    <a:pt x="12539726" y="1638935"/>
                    <a:pt x="12426442" y="1638935"/>
                  </a:cubicBezTo>
                  <a:lnTo>
                    <a:pt x="12426442" y="1619885"/>
                  </a:lnTo>
                  <a:lnTo>
                    <a:pt x="12426442" y="1638935"/>
                  </a:lnTo>
                  <a:lnTo>
                    <a:pt x="205740" y="1638935"/>
                  </a:lnTo>
                  <a:lnTo>
                    <a:pt x="205740" y="1619885"/>
                  </a:lnTo>
                  <a:lnTo>
                    <a:pt x="205740" y="1638935"/>
                  </a:lnTo>
                  <a:cubicBezTo>
                    <a:pt x="92456" y="1638935"/>
                    <a:pt x="0" y="1548892"/>
                    <a:pt x="0" y="143700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37005"/>
                  </a:lnTo>
                  <a:lnTo>
                    <a:pt x="19050" y="1437005"/>
                  </a:lnTo>
                  <a:lnTo>
                    <a:pt x="38100" y="1437005"/>
                  </a:lnTo>
                  <a:cubicBezTo>
                    <a:pt x="38100" y="1527175"/>
                    <a:pt x="112776" y="1600835"/>
                    <a:pt x="205740" y="1600835"/>
                  </a:cubicBezTo>
                  <a:lnTo>
                    <a:pt x="12426442" y="1600835"/>
                  </a:lnTo>
                  <a:cubicBezTo>
                    <a:pt x="12519406" y="1600835"/>
                    <a:pt x="12594082" y="1527175"/>
                    <a:pt x="12594082" y="1437005"/>
                  </a:cubicBezTo>
                  <a:lnTo>
                    <a:pt x="12594082" y="201930"/>
                  </a:lnTo>
                  <a:cubicBezTo>
                    <a:pt x="12594082" y="111760"/>
                    <a:pt x="12519406" y="38100"/>
                    <a:pt x="12426442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963662" y="6599635"/>
            <a:ext cx="114300" cy="1200596"/>
            <a:chOff x="0" y="0"/>
            <a:chExt cx="152400" cy="16007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2400" cy="1600962"/>
            </a:xfrm>
            <a:custGeom>
              <a:avLst/>
              <a:gdLst/>
              <a:ahLst/>
              <a:cxnLst/>
              <a:rect l="l" t="t" r="r" b="b"/>
              <a:pathLst>
                <a:path w="152400" h="1600962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112649" y="0"/>
                  </a:lnTo>
                  <a:cubicBezTo>
                    <a:pt x="134620" y="0"/>
                    <a:pt x="152400" y="17780"/>
                    <a:pt x="152400" y="39751"/>
                  </a:cubicBezTo>
                  <a:lnTo>
                    <a:pt x="152400" y="1561211"/>
                  </a:lnTo>
                  <a:cubicBezTo>
                    <a:pt x="152400" y="1583182"/>
                    <a:pt x="134620" y="1600962"/>
                    <a:pt x="112649" y="1600962"/>
                  </a:cubicBezTo>
                  <a:lnTo>
                    <a:pt x="39751" y="1600962"/>
                  </a:lnTo>
                  <a:cubicBezTo>
                    <a:pt x="17780" y="1600962"/>
                    <a:pt x="0" y="1583182"/>
                    <a:pt x="0" y="1561211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1304925" y="6817072"/>
            <a:ext cx="2617589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Multi-Zone Capability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2086" y="7400776"/>
            <a:ext cx="8905875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 multiple distinct areas simultaneously for comprehensive oversight.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77950" y="7984331"/>
            <a:ext cx="9474101" cy="1229171"/>
            <a:chOff x="0" y="0"/>
            <a:chExt cx="12632135" cy="1638895"/>
          </a:xfrm>
        </p:grpSpPr>
        <p:sp>
          <p:nvSpPr>
            <p:cNvPr id="34" name="Freeform 34"/>
            <p:cNvSpPr/>
            <p:nvPr/>
          </p:nvSpPr>
          <p:spPr>
            <a:xfrm>
              <a:off x="19050" y="19050"/>
              <a:ext cx="12594082" cy="1600835"/>
            </a:xfrm>
            <a:custGeom>
              <a:avLst/>
              <a:gdLst/>
              <a:ahLst/>
              <a:cxnLst/>
              <a:rect l="l" t="t" r="r" b="b"/>
              <a:pathLst>
                <a:path w="12594082" h="1600835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2407392" y="0"/>
                  </a:lnTo>
                  <a:cubicBezTo>
                    <a:pt x="12510516" y="0"/>
                    <a:pt x="12594082" y="81915"/>
                    <a:pt x="12594082" y="182880"/>
                  </a:cubicBezTo>
                  <a:lnTo>
                    <a:pt x="12594082" y="1417955"/>
                  </a:lnTo>
                  <a:cubicBezTo>
                    <a:pt x="12594082" y="1518920"/>
                    <a:pt x="12510516" y="1600835"/>
                    <a:pt x="12407392" y="1600835"/>
                  </a:cubicBezTo>
                  <a:lnTo>
                    <a:pt x="186690" y="1600835"/>
                  </a:lnTo>
                  <a:cubicBezTo>
                    <a:pt x="83566" y="1600835"/>
                    <a:pt x="0" y="1518920"/>
                    <a:pt x="0" y="1417955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2632182" cy="1638935"/>
            </a:xfrm>
            <a:custGeom>
              <a:avLst/>
              <a:gdLst/>
              <a:ahLst/>
              <a:cxnLst/>
              <a:rect l="l" t="t" r="r" b="b"/>
              <a:pathLst>
                <a:path w="12632182" h="1638935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2426442" y="0"/>
                  </a:lnTo>
                  <a:lnTo>
                    <a:pt x="12426442" y="19050"/>
                  </a:lnTo>
                  <a:lnTo>
                    <a:pt x="12426442" y="0"/>
                  </a:lnTo>
                  <a:cubicBezTo>
                    <a:pt x="12539726" y="0"/>
                    <a:pt x="12632182" y="90043"/>
                    <a:pt x="12632182" y="201930"/>
                  </a:cubicBezTo>
                  <a:lnTo>
                    <a:pt x="12613132" y="201930"/>
                  </a:lnTo>
                  <a:lnTo>
                    <a:pt x="12632182" y="201930"/>
                  </a:lnTo>
                  <a:lnTo>
                    <a:pt x="12632182" y="1437005"/>
                  </a:lnTo>
                  <a:lnTo>
                    <a:pt x="12613132" y="1437005"/>
                  </a:lnTo>
                  <a:lnTo>
                    <a:pt x="12632182" y="1437005"/>
                  </a:lnTo>
                  <a:cubicBezTo>
                    <a:pt x="12632182" y="1548892"/>
                    <a:pt x="12539726" y="1638935"/>
                    <a:pt x="12426442" y="1638935"/>
                  </a:cubicBezTo>
                  <a:lnTo>
                    <a:pt x="12426442" y="1619885"/>
                  </a:lnTo>
                  <a:lnTo>
                    <a:pt x="12426442" y="1638935"/>
                  </a:lnTo>
                  <a:lnTo>
                    <a:pt x="205740" y="1638935"/>
                  </a:lnTo>
                  <a:lnTo>
                    <a:pt x="205740" y="1619885"/>
                  </a:lnTo>
                  <a:lnTo>
                    <a:pt x="205740" y="1638935"/>
                  </a:lnTo>
                  <a:cubicBezTo>
                    <a:pt x="92456" y="1638935"/>
                    <a:pt x="0" y="1548892"/>
                    <a:pt x="0" y="143700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37005"/>
                  </a:lnTo>
                  <a:lnTo>
                    <a:pt x="19050" y="1437005"/>
                  </a:lnTo>
                  <a:lnTo>
                    <a:pt x="38100" y="1437005"/>
                  </a:lnTo>
                  <a:cubicBezTo>
                    <a:pt x="38100" y="1527175"/>
                    <a:pt x="112776" y="1600835"/>
                    <a:pt x="205740" y="1600835"/>
                  </a:cubicBezTo>
                  <a:lnTo>
                    <a:pt x="12426442" y="1600835"/>
                  </a:lnTo>
                  <a:cubicBezTo>
                    <a:pt x="12519406" y="1600835"/>
                    <a:pt x="12594082" y="1527175"/>
                    <a:pt x="12594082" y="1437005"/>
                  </a:cubicBezTo>
                  <a:lnTo>
                    <a:pt x="12594082" y="201930"/>
                  </a:lnTo>
                  <a:cubicBezTo>
                    <a:pt x="12594082" y="111760"/>
                    <a:pt x="12519406" y="38100"/>
                    <a:pt x="12426442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963662" y="7998619"/>
            <a:ext cx="114300" cy="1200596"/>
            <a:chOff x="0" y="0"/>
            <a:chExt cx="152400" cy="160079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400" cy="1600962"/>
            </a:xfrm>
            <a:custGeom>
              <a:avLst/>
              <a:gdLst/>
              <a:ahLst/>
              <a:cxnLst/>
              <a:rect l="l" t="t" r="r" b="b"/>
              <a:pathLst>
                <a:path w="152400" h="1600962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112649" y="0"/>
                  </a:lnTo>
                  <a:cubicBezTo>
                    <a:pt x="134620" y="0"/>
                    <a:pt x="152400" y="17780"/>
                    <a:pt x="152400" y="39751"/>
                  </a:cubicBezTo>
                  <a:lnTo>
                    <a:pt x="152400" y="1561211"/>
                  </a:lnTo>
                  <a:cubicBezTo>
                    <a:pt x="152400" y="1583182"/>
                    <a:pt x="134620" y="1600962"/>
                    <a:pt x="112649" y="1600962"/>
                  </a:cubicBezTo>
                  <a:lnTo>
                    <a:pt x="39751" y="1600962"/>
                  </a:lnTo>
                  <a:cubicBezTo>
                    <a:pt x="17780" y="1600962"/>
                    <a:pt x="0" y="1583182"/>
                    <a:pt x="0" y="1561211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1304925" y="8216056"/>
            <a:ext cx="2480816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Efficient Processing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4925" y="8607029"/>
            <a:ext cx="8905875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Ensure low-latency data processing for immediate action.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017537"/>
            <a:ext cx="14568488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Key Objectives: Building a Robust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057" y="264028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Our project is structured around clear objectives designed to deliver a comprehensive and effective crowd management system: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185964"/>
            <a:ext cx="283518" cy="44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3715494"/>
            <a:ext cx="5245447" cy="38100"/>
            <a:chOff x="0" y="0"/>
            <a:chExt cx="6993930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992238" y="3923854"/>
            <a:ext cx="524544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Automated Real-Time People Counting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903589"/>
            <a:ext cx="5245447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Develop a system for continuous, automated people counting from live camera feeds.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21202" y="3185964"/>
            <a:ext cx="283518" cy="44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21202" y="3715494"/>
            <a:ext cx="5245447" cy="38100"/>
            <a:chOff x="0" y="0"/>
            <a:chExt cx="6993930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6521202" y="3923854"/>
            <a:ext cx="524544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Accurate Deep Learning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1202" y="4903589"/>
            <a:ext cx="5245447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 </a:t>
            </a:r>
            <a:r>
              <a:rPr lang="en-US" sz="2187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YOLOv8 (You Only Look Once)</a:t>
            </a: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precise individual detection and tracking.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0166" y="3185964"/>
            <a:ext cx="283518" cy="44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50166" y="3715494"/>
            <a:ext cx="5245447" cy="38100"/>
            <a:chOff x="0" y="0"/>
            <a:chExt cx="6993930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2050166" y="3923854"/>
            <a:ext cx="524544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Interactive Live Analytics Dashboard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50166" y="4903589"/>
            <a:ext cx="5245447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Provide a user-friendly dashboard for visualizing real-time crowd data and trends.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6760517"/>
            <a:ext cx="283518" cy="44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92238" y="7290047"/>
            <a:ext cx="8009930" cy="38100"/>
            <a:chOff x="0" y="0"/>
            <a:chExt cx="10679907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992238" y="7498407"/>
            <a:ext cx="5280720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Multi-Zone Occupancy &amp; Alerts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261" y="8483202"/>
            <a:ext cx="800993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Track occupancy across various zones and trigger automated alerts based on predefined thresholds.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5685" y="6760517"/>
            <a:ext cx="283518" cy="44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85685" y="7290047"/>
            <a:ext cx="8009930" cy="38100"/>
            <a:chOff x="0" y="0"/>
            <a:chExt cx="10679907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9285685" y="7498407"/>
            <a:ext cx="493841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Low-Latency &amp; Secure Access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11085" y="8440042"/>
            <a:ext cx="800993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Ensure rapid data processing and secure, user-friendly access to the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798910"/>
            <a:ext cx="10330160" cy="68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Technology Stack: Powering the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045617"/>
            <a:ext cx="16303526" cy="40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A diverse set of cutting-edge tools and libraries forms the backbone of our People Counting and Zone Management System, ensuring robustness, scalability, and efficiency.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2487066"/>
            <a:ext cx="637878" cy="637878"/>
          </a:xfrm>
          <a:custGeom>
            <a:avLst/>
            <a:gdLst/>
            <a:ahLst/>
            <a:cxnLst/>
            <a:rect l="l" t="t" r="r" b="b"/>
            <a:pathLst>
              <a:path w="637878" h="637878">
                <a:moveTo>
                  <a:pt x="0" y="0"/>
                </a:moveTo>
                <a:lnTo>
                  <a:pt x="637877" y="0"/>
                </a:lnTo>
                <a:lnTo>
                  <a:pt x="637877" y="637878"/>
                </a:lnTo>
                <a:lnTo>
                  <a:pt x="0" y="63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462" b="-746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2238" y="3381226"/>
            <a:ext cx="2658070" cy="34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Programming Core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3783806"/>
            <a:ext cx="801886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Python, Flask, HTML, CSS, JavaScript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: The primary languages and framework for backend logic, web development, and interactive front-end experiences.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276904" y="2487066"/>
            <a:ext cx="637878" cy="637878"/>
          </a:xfrm>
          <a:custGeom>
            <a:avLst/>
            <a:gdLst/>
            <a:ahLst/>
            <a:cxnLst/>
            <a:rect l="l" t="t" r="r" b="b"/>
            <a:pathLst>
              <a:path w="637878" h="637878">
                <a:moveTo>
                  <a:pt x="0" y="0"/>
                </a:moveTo>
                <a:lnTo>
                  <a:pt x="637877" y="0"/>
                </a:lnTo>
                <a:lnTo>
                  <a:pt x="637877" y="637878"/>
                </a:lnTo>
                <a:lnTo>
                  <a:pt x="0" y="637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447" b="-1044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276904" y="3358604"/>
            <a:ext cx="283889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Computer Vision &amp; 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6904" y="3783806"/>
            <a:ext cx="801886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 dirty="0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OpenCV, YOLOv8, NumPy</a:t>
            </a:r>
            <a:r>
              <a:rPr lang="en-US" sz="1625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: Essential for real-time video processing, object detection, and numerical operations crucial for crowd analysis.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92238" y="4956125"/>
            <a:ext cx="637878" cy="637877"/>
          </a:xfrm>
          <a:custGeom>
            <a:avLst/>
            <a:gdLst/>
            <a:ahLst/>
            <a:cxnLst/>
            <a:rect l="l" t="t" r="r" b="b"/>
            <a:pathLst>
              <a:path w="637878" h="637877">
                <a:moveTo>
                  <a:pt x="0" y="0"/>
                </a:moveTo>
                <a:lnTo>
                  <a:pt x="637877" y="0"/>
                </a:lnTo>
                <a:lnTo>
                  <a:pt x="637877" y="637877"/>
                </a:lnTo>
                <a:lnTo>
                  <a:pt x="0" y="637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477" b="-447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92238" y="5850285"/>
            <a:ext cx="2658070" cy="34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Data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2238" y="6252865"/>
            <a:ext cx="801886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MySQL, Pandas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: Robust databases for storing system configurations and analytics data, complemented by Pandas for data manipulation.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9276904" y="4956125"/>
            <a:ext cx="637878" cy="637877"/>
          </a:xfrm>
          <a:custGeom>
            <a:avLst/>
            <a:gdLst/>
            <a:ahLst/>
            <a:cxnLst/>
            <a:rect l="l" t="t" r="r" b="b"/>
            <a:pathLst>
              <a:path w="637878" h="637877">
                <a:moveTo>
                  <a:pt x="0" y="0"/>
                </a:moveTo>
                <a:lnTo>
                  <a:pt x="637877" y="0"/>
                </a:lnTo>
                <a:lnTo>
                  <a:pt x="637877" y="637877"/>
                </a:lnTo>
                <a:lnTo>
                  <a:pt x="0" y="637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276904" y="5850285"/>
            <a:ext cx="2658070" cy="34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Data Visualization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6904" y="6252865"/>
            <a:ext cx="801886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Chart.js 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: Powerful libraries for creating dynamic, interactive charts and graphs to visualize crowd analytics.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992238" y="7425184"/>
            <a:ext cx="637878" cy="637877"/>
          </a:xfrm>
          <a:custGeom>
            <a:avLst/>
            <a:gdLst/>
            <a:ahLst/>
            <a:cxnLst/>
            <a:rect l="l" t="t" r="r" b="b"/>
            <a:pathLst>
              <a:path w="637878" h="637877">
                <a:moveTo>
                  <a:pt x="0" y="0"/>
                </a:moveTo>
                <a:lnTo>
                  <a:pt x="637877" y="0"/>
                </a:lnTo>
                <a:lnTo>
                  <a:pt x="637877" y="637877"/>
                </a:lnTo>
                <a:lnTo>
                  <a:pt x="0" y="637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4179" b="-14179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92238" y="8319344"/>
            <a:ext cx="3424684" cy="34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Development Environment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8721924"/>
            <a:ext cx="801886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VS Code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: Our integrated development environment, providing a rich feature set for efficient coding and debugging.</a:t>
            </a:r>
          </a:p>
        </p:txBody>
      </p:sp>
      <p:sp>
        <p:nvSpPr>
          <p:cNvPr id="23" name="Freeform 23" descr="preencoded.png"/>
          <p:cNvSpPr/>
          <p:nvPr/>
        </p:nvSpPr>
        <p:spPr>
          <a:xfrm>
            <a:off x="9276904" y="7425184"/>
            <a:ext cx="637878" cy="637877"/>
          </a:xfrm>
          <a:custGeom>
            <a:avLst/>
            <a:gdLst/>
            <a:ahLst/>
            <a:cxnLst/>
            <a:rect l="l" t="t" r="r" b="b"/>
            <a:pathLst>
              <a:path w="637878" h="637877">
                <a:moveTo>
                  <a:pt x="0" y="0"/>
                </a:moveTo>
                <a:lnTo>
                  <a:pt x="637877" y="0"/>
                </a:lnTo>
                <a:lnTo>
                  <a:pt x="637877" y="637877"/>
                </a:lnTo>
                <a:lnTo>
                  <a:pt x="0" y="6378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276904" y="8319344"/>
            <a:ext cx="2658070" cy="34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Security Protocols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76904" y="8721924"/>
            <a:ext cx="8018860" cy="7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JWT Authentication</a:t>
            </a:r>
            <a:r>
              <a:rPr lang="en-US" sz="1625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: Implementing JSON Web Tokens for secure and stateless user authentication, safeguarding access to the system.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882849" y="665410"/>
            <a:ext cx="11224320" cy="73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1: Establishing the Foundation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2849" y="2038050"/>
            <a:ext cx="16522304" cy="4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initial phase focused on building the core user authentication and system interface, creating a secure and accessible platform for subsequent developments.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14405" y="2731294"/>
            <a:ext cx="28575" cy="6606331"/>
            <a:chOff x="0" y="0"/>
            <a:chExt cx="38100" cy="88084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8808466"/>
            </a:xfrm>
            <a:custGeom>
              <a:avLst/>
              <a:gdLst/>
              <a:ahLst/>
              <a:cxnLst/>
              <a:rect l="l" t="t" r="r" b="b"/>
              <a:pathLst>
                <a:path w="38100" h="880846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789416"/>
                  </a:lnTo>
                  <a:cubicBezTo>
                    <a:pt x="38100" y="8799957"/>
                    <a:pt x="29591" y="8808466"/>
                    <a:pt x="19050" y="8808466"/>
                  </a:cubicBezTo>
                  <a:cubicBezTo>
                    <a:pt x="8509" y="8808466"/>
                    <a:pt x="0" y="8799957"/>
                    <a:pt x="0" y="8789416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076230" y="3625006"/>
            <a:ext cx="681038" cy="28575"/>
            <a:chOff x="0" y="0"/>
            <a:chExt cx="908050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8050" cy="38100"/>
            </a:xfrm>
            <a:custGeom>
              <a:avLst/>
              <a:gdLst/>
              <a:ahLst/>
              <a:cxnLst/>
              <a:rect l="l" t="t" r="r" b="b"/>
              <a:pathLst>
                <a:path w="90805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89000" y="0"/>
                  </a:lnTo>
                  <a:cubicBezTo>
                    <a:pt x="899541" y="0"/>
                    <a:pt x="908050" y="8509"/>
                    <a:pt x="908050" y="19050"/>
                  </a:cubicBezTo>
                  <a:cubicBezTo>
                    <a:pt x="908050" y="29591"/>
                    <a:pt x="899541" y="38100"/>
                    <a:pt x="8890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643562" y="3554165"/>
            <a:ext cx="170260" cy="170260"/>
            <a:chOff x="0" y="0"/>
            <a:chExt cx="227013" cy="2270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7076" cy="227076"/>
            </a:xfrm>
            <a:custGeom>
              <a:avLst/>
              <a:gdLst/>
              <a:ahLst/>
              <a:cxnLst/>
              <a:rect l="l" t="t" r="r" b="b"/>
              <a:pathLst>
                <a:path w="227076" h="227076">
                  <a:moveTo>
                    <a:pt x="0" y="113538"/>
                  </a:moveTo>
                  <a:cubicBezTo>
                    <a:pt x="0" y="50800"/>
                    <a:pt x="50800" y="0"/>
                    <a:pt x="113538" y="0"/>
                  </a:cubicBezTo>
                  <a:cubicBezTo>
                    <a:pt x="176276" y="0"/>
                    <a:pt x="227076" y="50800"/>
                    <a:pt x="227076" y="113538"/>
                  </a:cubicBezTo>
                  <a:cubicBezTo>
                    <a:pt x="227076" y="176276"/>
                    <a:pt x="176276" y="227076"/>
                    <a:pt x="113538" y="227076"/>
                  </a:cubicBezTo>
                  <a:cubicBezTo>
                    <a:pt x="50800" y="227076"/>
                    <a:pt x="0" y="176149"/>
                    <a:pt x="0" y="113538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882849" y="2731294"/>
            <a:ext cx="4164806" cy="1816150"/>
            <a:chOff x="0" y="0"/>
            <a:chExt cx="5553075" cy="24215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53202" cy="2421636"/>
            </a:xfrm>
            <a:custGeom>
              <a:avLst/>
              <a:gdLst/>
              <a:ahLst/>
              <a:cxnLst/>
              <a:rect l="l" t="t" r="r" b="b"/>
              <a:pathLst>
                <a:path w="5553202" h="2421636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5507736" y="0"/>
                  </a:lnTo>
                  <a:cubicBezTo>
                    <a:pt x="5532755" y="0"/>
                    <a:pt x="5553202" y="20320"/>
                    <a:pt x="5553202" y="45466"/>
                  </a:cubicBezTo>
                  <a:lnTo>
                    <a:pt x="5553202" y="2376170"/>
                  </a:lnTo>
                  <a:cubicBezTo>
                    <a:pt x="5553202" y="2401189"/>
                    <a:pt x="5532882" y="2421636"/>
                    <a:pt x="5507736" y="2421636"/>
                  </a:cubicBezTo>
                  <a:lnTo>
                    <a:pt x="45466" y="2421636"/>
                  </a:lnTo>
                  <a:cubicBezTo>
                    <a:pt x="20447" y="2421636"/>
                    <a:pt x="0" y="2401316"/>
                    <a:pt x="0" y="2376170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982838" y="2948731"/>
            <a:ext cx="2837855" cy="3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User Authentication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9811" y="3463677"/>
            <a:ext cx="3710880" cy="80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Implemented </a:t>
            </a:r>
            <a:r>
              <a:rPr lang="en-US" sz="1750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Login and Registration</a:t>
            </a: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functionalities, ensuring secure access.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700118" y="5322986"/>
            <a:ext cx="681038" cy="28575"/>
            <a:chOff x="0" y="0"/>
            <a:chExt cx="908050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8050" cy="38100"/>
            </a:xfrm>
            <a:custGeom>
              <a:avLst/>
              <a:gdLst/>
              <a:ahLst/>
              <a:cxnLst/>
              <a:rect l="l" t="t" r="r" b="b"/>
              <a:pathLst>
                <a:path w="90805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89000" y="0"/>
                  </a:lnTo>
                  <a:cubicBezTo>
                    <a:pt x="899541" y="0"/>
                    <a:pt x="908050" y="8509"/>
                    <a:pt x="908050" y="19050"/>
                  </a:cubicBezTo>
                  <a:cubicBezTo>
                    <a:pt x="908050" y="29591"/>
                    <a:pt x="899541" y="38100"/>
                    <a:pt x="8890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643562" y="5252145"/>
            <a:ext cx="170260" cy="170260"/>
            <a:chOff x="0" y="0"/>
            <a:chExt cx="227013" cy="2270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7076" cy="227076"/>
            </a:xfrm>
            <a:custGeom>
              <a:avLst/>
              <a:gdLst/>
              <a:ahLst/>
              <a:cxnLst/>
              <a:rect l="l" t="t" r="r" b="b"/>
              <a:pathLst>
                <a:path w="227076" h="227076">
                  <a:moveTo>
                    <a:pt x="0" y="113538"/>
                  </a:moveTo>
                  <a:cubicBezTo>
                    <a:pt x="0" y="50800"/>
                    <a:pt x="50800" y="0"/>
                    <a:pt x="113538" y="0"/>
                  </a:cubicBezTo>
                  <a:cubicBezTo>
                    <a:pt x="176276" y="0"/>
                    <a:pt x="227076" y="50800"/>
                    <a:pt x="227076" y="113538"/>
                  </a:cubicBezTo>
                  <a:cubicBezTo>
                    <a:pt x="227076" y="176276"/>
                    <a:pt x="176276" y="227076"/>
                    <a:pt x="113538" y="227076"/>
                  </a:cubicBezTo>
                  <a:cubicBezTo>
                    <a:pt x="50800" y="227076"/>
                    <a:pt x="0" y="176149"/>
                    <a:pt x="0" y="113538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6409730" y="4093220"/>
            <a:ext cx="4164806" cy="2488109"/>
            <a:chOff x="0" y="0"/>
            <a:chExt cx="5553075" cy="33174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553202" cy="3317494"/>
            </a:xfrm>
            <a:custGeom>
              <a:avLst/>
              <a:gdLst/>
              <a:ahLst/>
              <a:cxnLst/>
              <a:rect l="l" t="t" r="r" b="b"/>
              <a:pathLst>
                <a:path w="5553202" h="3317494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5507736" y="0"/>
                  </a:lnTo>
                  <a:cubicBezTo>
                    <a:pt x="5532882" y="0"/>
                    <a:pt x="5553202" y="20320"/>
                    <a:pt x="5553202" y="45466"/>
                  </a:cubicBezTo>
                  <a:lnTo>
                    <a:pt x="5553202" y="3272028"/>
                  </a:lnTo>
                  <a:cubicBezTo>
                    <a:pt x="5553202" y="3297174"/>
                    <a:pt x="5532882" y="3317494"/>
                    <a:pt x="5507736" y="3317494"/>
                  </a:cubicBezTo>
                  <a:lnTo>
                    <a:pt x="45466" y="3317494"/>
                  </a:lnTo>
                  <a:cubicBezTo>
                    <a:pt x="20320" y="3317494"/>
                    <a:pt x="0" y="3297174"/>
                    <a:pt x="0" y="3272028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6636692" y="4310657"/>
            <a:ext cx="2837855" cy="3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JWT Security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36692" y="4825604"/>
            <a:ext cx="3710880" cy="152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Integrated </a:t>
            </a:r>
            <a:r>
              <a:rPr lang="en-US" sz="1750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JSON Web Token (JWT)</a:t>
            </a: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robust and stateless user authentication, enhancing system security.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076230" y="6789687"/>
            <a:ext cx="681038" cy="28575"/>
            <a:chOff x="0" y="0"/>
            <a:chExt cx="908050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08050" cy="38100"/>
            </a:xfrm>
            <a:custGeom>
              <a:avLst/>
              <a:gdLst/>
              <a:ahLst/>
              <a:cxnLst/>
              <a:rect l="l" t="t" r="r" b="b"/>
              <a:pathLst>
                <a:path w="90805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89000" y="0"/>
                  </a:lnTo>
                  <a:cubicBezTo>
                    <a:pt x="899541" y="0"/>
                    <a:pt x="908050" y="8509"/>
                    <a:pt x="908050" y="19050"/>
                  </a:cubicBezTo>
                  <a:cubicBezTo>
                    <a:pt x="908050" y="29591"/>
                    <a:pt x="899541" y="38100"/>
                    <a:pt x="8890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5643562" y="6718846"/>
            <a:ext cx="170260" cy="170260"/>
            <a:chOff x="0" y="0"/>
            <a:chExt cx="227013" cy="2270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7076" cy="227076"/>
            </a:xfrm>
            <a:custGeom>
              <a:avLst/>
              <a:gdLst/>
              <a:ahLst/>
              <a:cxnLst/>
              <a:rect l="l" t="t" r="r" b="b"/>
              <a:pathLst>
                <a:path w="227076" h="227076">
                  <a:moveTo>
                    <a:pt x="0" y="113538"/>
                  </a:moveTo>
                  <a:cubicBezTo>
                    <a:pt x="0" y="50800"/>
                    <a:pt x="50800" y="0"/>
                    <a:pt x="113538" y="0"/>
                  </a:cubicBezTo>
                  <a:cubicBezTo>
                    <a:pt x="176276" y="0"/>
                    <a:pt x="227076" y="50800"/>
                    <a:pt x="227076" y="113538"/>
                  </a:cubicBezTo>
                  <a:cubicBezTo>
                    <a:pt x="227076" y="176276"/>
                    <a:pt x="176276" y="227076"/>
                    <a:pt x="113538" y="227076"/>
                  </a:cubicBezTo>
                  <a:cubicBezTo>
                    <a:pt x="50800" y="227076"/>
                    <a:pt x="0" y="176149"/>
                    <a:pt x="0" y="113538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882849" y="5564238"/>
            <a:ext cx="4164806" cy="2479625"/>
            <a:chOff x="0" y="0"/>
            <a:chExt cx="5553075" cy="33061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52948" cy="3306064"/>
            </a:xfrm>
            <a:custGeom>
              <a:avLst/>
              <a:gdLst/>
              <a:ahLst/>
              <a:cxnLst/>
              <a:rect l="l" t="t" r="r" b="b"/>
              <a:pathLst>
                <a:path w="5552948" h="3306064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5507609" y="0"/>
                  </a:lnTo>
                  <a:cubicBezTo>
                    <a:pt x="5532628" y="0"/>
                    <a:pt x="5552948" y="20320"/>
                    <a:pt x="5552948" y="45339"/>
                  </a:cubicBezTo>
                  <a:lnTo>
                    <a:pt x="5552948" y="3260725"/>
                  </a:lnTo>
                  <a:cubicBezTo>
                    <a:pt x="5552948" y="3285744"/>
                    <a:pt x="5532628" y="3306064"/>
                    <a:pt x="5507609" y="3306064"/>
                  </a:cubicBezTo>
                  <a:lnTo>
                    <a:pt x="45339" y="3306064"/>
                  </a:lnTo>
                  <a:cubicBezTo>
                    <a:pt x="20320" y="3306064"/>
                    <a:pt x="0" y="3285744"/>
                    <a:pt x="0" y="3260725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1109811" y="5781675"/>
            <a:ext cx="3710880" cy="71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Flask &amp; Database Integration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9811" y="6651277"/>
            <a:ext cx="3710880" cy="11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Developed the UI using a </a:t>
            </a:r>
            <a:r>
              <a:rPr lang="en-US" sz="1750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Flask backend</a:t>
            </a: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seamlessly connected to a chosen database.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700118" y="8083451"/>
            <a:ext cx="681038" cy="28575"/>
            <a:chOff x="0" y="0"/>
            <a:chExt cx="908050" cy="38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08050" cy="38100"/>
            </a:xfrm>
            <a:custGeom>
              <a:avLst/>
              <a:gdLst/>
              <a:ahLst/>
              <a:cxnLst/>
              <a:rect l="l" t="t" r="r" b="b"/>
              <a:pathLst>
                <a:path w="90805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89000" y="0"/>
                  </a:lnTo>
                  <a:cubicBezTo>
                    <a:pt x="899541" y="0"/>
                    <a:pt x="908050" y="8509"/>
                    <a:pt x="908050" y="19050"/>
                  </a:cubicBezTo>
                  <a:cubicBezTo>
                    <a:pt x="908050" y="29591"/>
                    <a:pt x="899541" y="38100"/>
                    <a:pt x="8890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5643562" y="8012609"/>
            <a:ext cx="170260" cy="170260"/>
            <a:chOff x="0" y="0"/>
            <a:chExt cx="227013" cy="22701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27076" cy="227076"/>
            </a:xfrm>
            <a:custGeom>
              <a:avLst/>
              <a:gdLst/>
              <a:ahLst/>
              <a:cxnLst/>
              <a:rect l="l" t="t" r="r" b="b"/>
              <a:pathLst>
                <a:path w="227076" h="227076">
                  <a:moveTo>
                    <a:pt x="0" y="113538"/>
                  </a:moveTo>
                  <a:cubicBezTo>
                    <a:pt x="0" y="50800"/>
                    <a:pt x="50800" y="0"/>
                    <a:pt x="113538" y="0"/>
                  </a:cubicBezTo>
                  <a:cubicBezTo>
                    <a:pt x="176276" y="0"/>
                    <a:pt x="227076" y="50800"/>
                    <a:pt x="227076" y="113538"/>
                  </a:cubicBezTo>
                  <a:cubicBezTo>
                    <a:pt x="227076" y="176276"/>
                    <a:pt x="176276" y="227076"/>
                    <a:pt x="113538" y="227076"/>
                  </a:cubicBezTo>
                  <a:cubicBezTo>
                    <a:pt x="50800" y="227076"/>
                    <a:pt x="0" y="176149"/>
                    <a:pt x="0" y="113538"/>
                  </a:cubicBezTo>
                  <a:close/>
                </a:path>
              </a:pathLst>
            </a:custGeom>
            <a:solidFill>
              <a:srgbClr val="325F7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6409730" y="7035254"/>
            <a:ext cx="4164806" cy="2124967"/>
            <a:chOff x="0" y="0"/>
            <a:chExt cx="5553075" cy="283329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553202" cy="2833370"/>
            </a:xfrm>
            <a:custGeom>
              <a:avLst/>
              <a:gdLst/>
              <a:ahLst/>
              <a:cxnLst/>
              <a:rect l="l" t="t" r="r" b="b"/>
              <a:pathLst>
                <a:path w="5553202" h="2833370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5507736" y="0"/>
                  </a:lnTo>
                  <a:cubicBezTo>
                    <a:pt x="5532882" y="0"/>
                    <a:pt x="5553202" y="20320"/>
                    <a:pt x="5553202" y="45466"/>
                  </a:cubicBezTo>
                  <a:lnTo>
                    <a:pt x="5553202" y="2787904"/>
                  </a:lnTo>
                  <a:cubicBezTo>
                    <a:pt x="5553202" y="2813050"/>
                    <a:pt x="5532882" y="2833370"/>
                    <a:pt x="5507736" y="2833370"/>
                  </a:cubicBezTo>
                  <a:lnTo>
                    <a:pt x="45466" y="2833370"/>
                  </a:lnTo>
                  <a:cubicBezTo>
                    <a:pt x="20320" y="2833370"/>
                    <a:pt x="0" y="2813050"/>
                    <a:pt x="0" y="2787904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6636692" y="7252692"/>
            <a:ext cx="2837855" cy="36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Intuitive Navigation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36692" y="7767638"/>
            <a:ext cx="3710880" cy="11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Designed a clear </a:t>
            </a:r>
            <a:r>
              <a:rPr lang="en-US" sz="1750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sidebar navigation</a:t>
            </a:r>
            <a:r>
              <a:rPr lang="en-US" sz="175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including Home, Profile, and Logout options for easy user experience.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137999" y="2731294"/>
            <a:ext cx="5648771" cy="5648771"/>
            <a:chOff x="0" y="0"/>
            <a:chExt cx="7531695" cy="7531695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7531735" cy="7531735"/>
            </a:xfrm>
            <a:custGeom>
              <a:avLst/>
              <a:gdLst/>
              <a:ahLst/>
              <a:cxnLst/>
              <a:rect l="l" t="t" r="r" b="b"/>
              <a:pathLst>
                <a:path w="7531735" h="7531735">
                  <a:moveTo>
                    <a:pt x="0" y="0"/>
                  </a:moveTo>
                  <a:lnTo>
                    <a:pt x="7531735" y="0"/>
                  </a:lnTo>
                  <a:lnTo>
                    <a:pt x="7531735" y="7531735"/>
                  </a:lnTo>
                  <a:lnTo>
                    <a:pt x="0" y="7531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92969" y="2570016"/>
            <a:ext cx="4194704" cy="4980280"/>
            <a:chOff x="0" y="0"/>
            <a:chExt cx="5592938" cy="6640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92953" cy="6640322"/>
            </a:xfrm>
            <a:custGeom>
              <a:avLst/>
              <a:gdLst/>
              <a:ahLst/>
              <a:cxnLst/>
              <a:rect l="l" t="t" r="r" b="b"/>
              <a:pathLst>
                <a:path w="5592953" h="6640322">
                  <a:moveTo>
                    <a:pt x="0" y="0"/>
                  </a:moveTo>
                  <a:lnTo>
                    <a:pt x="5592953" y="0"/>
                  </a:lnTo>
                  <a:lnTo>
                    <a:pt x="5592953" y="6640322"/>
                  </a:lnTo>
                  <a:lnTo>
                    <a:pt x="0" y="6640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420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642360" y="2570016"/>
            <a:ext cx="4030421" cy="4980280"/>
            <a:chOff x="0" y="0"/>
            <a:chExt cx="5373895" cy="66403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73878" cy="6640322"/>
            </a:xfrm>
            <a:custGeom>
              <a:avLst/>
              <a:gdLst/>
              <a:ahLst/>
              <a:cxnLst/>
              <a:rect l="l" t="t" r="r" b="b"/>
              <a:pathLst>
                <a:path w="5373878" h="6640322">
                  <a:moveTo>
                    <a:pt x="0" y="0"/>
                  </a:moveTo>
                  <a:lnTo>
                    <a:pt x="5373878" y="0"/>
                  </a:lnTo>
                  <a:lnTo>
                    <a:pt x="5373878" y="6640322"/>
                  </a:lnTo>
                  <a:lnTo>
                    <a:pt x="0" y="6640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841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84409" y="875297"/>
            <a:ext cx="8961120" cy="7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5"/>
              </a:lnSpc>
            </a:pPr>
            <a:r>
              <a:rPr lang="en-US" sz="4437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1: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27469" y="2570016"/>
            <a:ext cx="7250906" cy="3728390"/>
            <a:chOff x="0" y="0"/>
            <a:chExt cx="9667875" cy="4971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67875" cy="4971161"/>
            </a:xfrm>
            <a:custGeom>
              <a:avLst/>
              <a:gdLst/>
              <a:ahLst/>
              <a:cxnLst/>
              <a:rect l="l" t="t" r="r" b="b"/>
              <a:pathLst>
                <a:path w="9667875" h="4971161">
                  <a:moveTo>
                    <a:pt x="0" y="0"/>
                  </a:moveTo>
                  <a:lnTo>
                    <a:pt x="9667875" y="0"/>
                  </a:lnTo>
                  <a:lnTo>
                    <a:pt x="9667875" y="4971161"/>
                  </a:lnTo>
                  <a:lnTo>
                    <a:pt x="0" y="4971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77" b="-107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139279"/>
            <a:ext cx="9445526" cy="12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2: Vision and Detection Capabilities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2648694"/>
            <a:ext cx="944552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milestone brought the core computer vision capabilities online, enabling the system to detect and track individuals through various input modes, a crucial step for accurate crowd monitoring.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2238" y="3554760"/>
            <a:ext cx="9445526" cy="5573763"/>
            <a:chOff x="0" y="0"/>
            <a:chExt cx="12594035" cy="74316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3955" cy="7431659"/>
            </a:xfrm>
            <a:custGeom>
              <a:avLst/>
              <a:gdLst/>
              <a:ahLst/>
              <a:cxnLst/>
              <a:rect l="l" t="t" r="r" b="b"/>
              <a:pathLst>
                <a:path w="12593955" h="7431659">
                  <a:moveTo>
                    <a:pt x="0" y="39624"/>
                  </a:moveTo>
                  <a:cubicBezTo>
                    <a:pt x="0" y="17780"/>
                    <a:pt x="17780" y="0"/>
                    <a:pt x="39624" y="0"/>
                  </a:cubicBezTo>
                  <a:lnTo>
                    <a:pt x="12554331" y="0"/>
                  </a:lnTo>
                  <a:cubicBezTo>
                    <a:pt x="12576302" y="0"/>
                    <a:pt x="12593955" y="17780"/>
                    <a:pt x="12593955" y="39624"/>
                  </a:cubicBezTo>
                  <a:lnTo>
                    <a:pt x="12593955" y="7392035"/>
                  </a:lnTo>
                  <a:cubicBezTo>
                    <a:pt x="12593955" y="7414006"/>
                    <a:pt x="12576175" y="7431659"/>
                    <a:pt x="12554331" y="7431659"/>
                  </a:cubicBezTo>
                  <a:lnTo>
                    <a:pt x="39624" y="7431659"/>
                  </a:lnTo>
                  <a:cubicBezTo>
                    <a:pt x="17653" y="7431659"/>
                    <a:pt x="0" y="7413878"/>
                    <a:pt x="0" y="7392035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92238" y="3554760"/>
            <a:ext cx="9445526" cy="1758702"/>
            <a:chOff x="0" y="0"/>
            <a:chExt cx="12594035" cy="23449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82" cy="2344928"/>
            </a:xfrm>
            <a:custGeom>
              <a:avLst/>
              <a:gdLst/>
              <a:ahLst/>
              <a:cxnLst/>
              <a:rect l="l" t="t" r="r" b="b"/>
              <a:pathLst>
                <a:path w="12594082" h="2344928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12554331" y="0"/>
                  </a:lnTo>
                  <a:cubicBezTo>
                    <a:pt x="12576302" y="0"/>
                    <a:pt x="12594082" y="17780"/>
                    <a:pt x="12594082" y="39751"/>
                  </a:cubicBezTo>
                  <a:lnTo>
                    <a:pt x="12594082" y="2305177"/>
                  </a:lnTo>
                  <a:cubicBezTo>
                    <a:pt x="12594082" y="2327148"/>
                    <a:pt x="12576302" y="2344928"/>
                    <a:pt x="12554331" y="2344928"/>
                  </a:cubicBezTo>
                  <a:lnTo>
                    <a:pt x="39751" y="2344928"/>
                  </a:lnTo>
                  <a:cubicBezTo>
                    <a:pt x="17780" y="2344928"/>
                    <a:pt x="0" y="2327148"/>
                    <a:pt x="0" y="2305177"/>
                  </a:cubicBez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0625" y="3743623"/>
            <a:ext cx="2480816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YOLOv8 Integration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0625" y="4134594"/>
            <a:ext cx="9048750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Successfully integrated </a:t>
            </a:r>
            <a:r>
              <a:rPr lang="en-US" sz="1562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YOLOv8 with OpenCV</a:t>
            </a: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real-time object detection, forming the intelligence of the system.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92238" y="5313461"/>
            <a:ext cx="9445526" cy="2056359"/>
            <a:chOff x="0" y="0"/>
            <a:chExt cx="12594035" cy="2741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4082" cy="2741803"/>
            </a:xfrm>
            <a:custGeom>
              <a:avLst/>
              <a:gdLst/>
              <a:ahLst/>
              <a:cxnLst/>
              <a:rect l="l" t="t" r="r" b="b"/>
              <a:pathLst>
                <a:path w="12594082" h="2741803">
                  <a:moveTo>
                    <a:pt x="0" y="0"/>
                  </a:moveTo>
                  <a:lnTo>
                    <a:pt x="12594082" y="0"/>
                  </a:lnTo>
                  <a:lnTo>
                    <a:pt x="12594082" y="2741803"/>
                  </a:lnTo>
                  <a:lnTo>
                    <a:pt x="0" y="2741803"/>
                  </a:ln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92238" y="5313461"/>
            <a:ext cx="9445526" cy="28575"/>
            <a:chOff x="0" y="0"/>
            <a:chExt cx="12594035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94082" cy="38100"/>
            </a:xfrm>
            <a:custGeom>
              <a:avLst/>
              <a:gdLst/>
              <a:ahLst/>
              <a:cxnLst/>
              <a:rect l="l" t="t" r="r" b="b"/>
              <a:pathLst>
                <a:path w="1259408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575032" y="0"/>
                  </a:lnTo>
                  <a:cubicBezTo>
                    <a:pt x="12585573" y="0"/>
                    <a:pt x="12594082" y="8509"/>
                    <a:pt x="12594082" y="19050"/>
                  </a:cubicBezTo>
                  <a:cubicBezTo>
                    <a:pt x="12594082" y="29591"/>
                    <a:pt x="12585573" y="38100"/>
                    <a:pt x="1257503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5452616" y="5065440"/>
            <a:ext cx="524619" cy="524619"/>
            <a:chOff x="0" y="0"/>
            <a:chExt cx="699492" cy="699492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621665" y="0"/>
                  </a:lnTo>
                  <a:cubicBezTo>
                    <a:pt x="643636" y="0"/>
                    <a:pt x="661416" y="17780"/>
                    <a:pt x="661416" y="39751"/>
                  </a:cubicBezTo>
                  <a:lnTo>
                    <a:pt x="661416" y="621665"/>
                  </a:lnTo>
                  <a:cubicBezTo>
                    <a:pt x="661416" y="643636"/>
                    <a:pt x="643636" y="661416"/>
                    <a:pt x="621665" y="661416"/>
                  </a:cubicBezTo>
                  <a:lnTo>
                    <a:pt x="39751" y="661416"/>
                  </a:lnTo>
                  <a:cubicBezTo>
                    <a:pt x="17780" y="661416"/>
                    <a:pt x="0" y="643636"/>
                    <a:pt x="0" y="621665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99516" cy="699516"/>
            </a:xfrm>
            <a:custGeom>
              <a:avLst/>
              <a:gdLst/>
              <a:ahLst/>
              <a:cxnLst/>
              <a:rect l="l" t="t" r="r" b="b"/>
              <a:pathLst>
                <a:path w="699516" h="699516">
                  <a:moveTo>
                    <a:pt x="0" y="58801"/>
                  </a:moveTo>
                  <a:cubicBezTo>
                    <a:pt x="0" y="26289"/>
                    <a:pt x="26289" y="0"/>
                    <a:pt x="58801" y="0"/>
                  </a:cubicBezTo>
                  <a:lnTo>
                    <a:pt x="640715" y="0"/>
                  </a:lnTo>
                  <a:lnTo>
                    <a:pt x="640715" y="19050"/>
                  </a:lnTo>
                  <a:lnTo>
                    <a:pt x="640715" y="0"/>
                  </a:lnTo>
                  <a:cubicBezTo>
                    <a:pt x="673100" y="0"/>
                    <a:pt x="699516" y="26289"/>
                    <a:pt x="699516" y="58801"/>
                  </a:cubicBezTo>
                  <a:lnTo>
                    <a:pt x="680466" y="58801"/>
                  </a:lnTo>
                  <a:lnTo>
                    <a:pt x="699516" y="58801"/>
                  </a:lnTo>
                  <a:lnTo>
                    <a:pt x="699516" y="640715"/>
                  </a:lnTo>
                  <a:lnTo>
                    <a:pt x="680466" y="640715"/>
                  </a:lnTo>
                  <a:lnTo>
                    <a:pt x="699516" y="640715"/>
                  </a:lnTo>
                  <a:cubicBezTo>
                    <a:pt x="699516" y="673100"/>
                    <a:pt x="673227" y="699516"/>
                    <a:pt x="640715" y="699516"/>
                  </a:cubicBezTo>
                  <a:lnTo>
                    <a:pt x="640715" y="680466"/>
                  </a:lnTo>
                  <a:lnTo>
                    <a:pt x="640715" y="699516"/>
                  </a:lnTo>
                  <a:lnTo>
                    <a:pt x="58801" y="699516"/>
                  </a:lnTo>
                  <a:lnTo>
                    <a:pt x="58801" y="680466"/>
                  </a:lnTo>
                  <a:lnTo>
                    <a:pt x="58801" y="699516"/>
                  </a:lnTo>
                  <a:cubicBezTo>
                    <a:pt x="26289" y="699516"/>
                    <a:pt x="0" y="673227"/>
                    <a:pt x="0" y="640715"/>
                  </a:cubicBezTo>
                  <a:lnTo>
                    <a:pt x="0" y="58801"/>
                  </a:lnTo>
                  <a:lnTo>
                    <a:pt x="19050" y="58801"/>
                  </a:lnTo>
                  <a:lnTo>
                    <a:pt x="0" y="58801"/>
                  </a:lnTo>
                  <a:moveTo>
                    <a:pt x="38100" y="58801"/>
                  </a:moveTo>
                  <a:lnTo>
                    <a:pt x="38100" y="640715"/>
                  </a:lnTo>
                  <a:lnTo>
                    <a:pt x="19050" y="640715"/>
                  </a:lnTo>
                  <a:lnTo>
                    <a:pt x="38100" y="640715"/>
                  </a:lnTo>
                  <a:cubicBezTo>
                    <a:pt x="38100" y="652145"/>
                    <a:pt x="47371" y="661416"/>
                    <a:pt x="58801" y="661416"/>
                  </a:cubicBezTo>
                  <a:lnTo>
                    <a:pt x="640715" y="661416"/>
                  </a:lnTo>
                  <a:cubicBezTo>
                    <a:pt x="652145" y="661416"/>
                    <a:pt x="661416" y="652145"/>
                    <a:pt x="661416" y="640715"/>
                  </a:cubicBezTo>
                  <a:lnTo>
                    <a:pt x="661416" y="58801"/>
                  </a:lnTo>
                  <a:cubicBezTo>
                    <a:pt x="661416" y="47371"/>
                    <a:pt x="652145" y="38100"/>
                    <a:pt x="640715" y="38100"/>
                  </a:cubicBezTo>
                  <a:lnTo>
                    <a:pt x="58801" y="38100"/>
                  </a:lnTo>
                  <a:lnTo>
                    <a:pt x="58801" y="19050"/>
                  </a:lnTo>
                  <a:lnTo>
                    <a:pt x="58801" y="38100"/>
                  </a:lnTo>
                  <a:cubicBezTo>
                    <a:pt x="47371" y="38100"/>
                    <a:pt x="38100" y="47371"/>
                    <a:pt x="38100" y="58801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Freeform 25" descr="preencoded.png"/>
          <p:cNvSpPr/>
          <p:nvPr/>
        </p:nvSpPr>
        <p:spPr>
          <a:xfrm>
            <a:off x="5590877" y="5203701"/>
            <a:ext cx="247947" cy="247947"/>
          </a:xfrm>
          <a:custGeom>
            <a:avLst/>
            <a:gdLst/>
            <a:ahLst/>
            <a:cxnLst/>
            <a:rect l="l" t="t" r="r" b="b"/>
            <a:pathLst>
              <a:path w="247947" h="247947">
                <a:moveTo>
                  <a:pt x="0" y="0"/>
                </a:moveTo>
                <a:lnTo>
                  <a:pt x="247948" y="0"/>
                </a:lnTo>
                <a:lnTo>
                  <a:pt x="247948" y="247948"/>
                </a:lnTo>
                <a:lnTo>
                  <a:pt x="0" y="247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9629" b="-29629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90625" y="5799981"/>
            <a:ext cx="2584996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Flexible Input Modes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3325" y="6455520"/>
            <a:ext cx="9048750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Configured support for </a:t>
            </a:r>
            <a:r>
              <a:rPr lang="en-US" sz="1562" b="1" dirty="0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Live Webcam, Image Upload, and Video Upload</a:t>
            </a:r>
            <a:r>
              <a:rPr lang="en-US" sz="1562" dirty="0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catering to diverse deployment scenarios.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92238" y="7369820"/>
            <a:ext cx="9445526" cy="1758703"/>
            <a:chOff x="0" y="0"/>
            <a:chExt cx="12594035" cy="23449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594082" cy="2344928"/>
            </a:xfrm>
            <a:custGeom>
              <a:avLst/>
              <a:gdLst/>
              <a:ahLst/>
              <a:cxnLst/>
              <a:rect l="l" t="t" r="r" b="b"/>
              <a:pathLst>
                <a:path w="12594082" h="2344928">
                  <a:moveTo>
                    <a:pt x="0" y="0"/>
                  </a:moveTo>
                  <a:lnTo>
                    <a:pt x="12594082" y="0"/>
                  </a:lnTo>
                  <a:lnTo>
                    <a:pt x="12594082" y="2344928"/>
                  </a:lnTo>
                  <a:lnTo>
                    <a:pt x="0" y="2344928"/>
                  </a:lnTo>
                  <a:close/>
                </a:path>
              </a:pathLst>
            </a:custGeom>
            <a:solidFill>
              <a:srgbClr val="F3EE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992238" y="7369820"/>
            <a:ext cx="9445526" cy="28575"/>
            <a:chOff x="0" y="0"/>
            <a:chExt cx="12594035" cy="3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94082" cy="38100"/>
            </a:xfrm>
            <a:custGeom>
              <a:avLst/>
              <a:gdLst/>
              <a:ahLst/>
              <a:cxnLst/>
              <a:rect l="l" t="t" r="r" b="b"/>
              <a:pathLst>
                <a:path w="1259408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575032" y="0"/>
                  </a:lnTo>
                  <a:cubicBezTo>
                    <a:pt x="12585573" y="0"/>
                    <a:pt x="12594082" y="8509"/>
                    <a:pt x="12594082" y="19050"/>
                  </a:cubicBezTo>
                  <a:cubicBezTo>
                    <a:pt x="12594082" y="29591"/>
                    <a:pt x="12585573" y="38100"/>
                    <a:pt x="1257503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5452616" y="7121797"/>
            <a:ext cx="524619" cy="524619"/>
            <a:chOff x="0" y="0"/>
            <a:chExt cx="699492" cy="699492"/>
          </a:xfrm>
        </p:grpSpPr>
        <p:sp>
          <p:nvSpPr>
            <p:cNvPr id="33" name="Freeform 33"/>
            <p:cNvSpPr/>
            <p:nvPr/>
          </p:nvSpPr>
          <p:spPr>
            <a:xfrm>
              <a:off x="19050" y="190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621665" y="0"/>
                  </a:lnTo>
                  <a:cubicBezTo>
                    <a:pt x="643636" y="0"/>
                    <a:pt x="661416" y="17780"/>
                    <a:pt x="661416" y="39751"/>
                  </a:cubicBezTo>
                  <a:lnTo>
                    <a:pt x="661416" y="621665"/>
                  </a:lnTo>
                  <a:cubicBezTo>
                    <a:pt x="661416" y="643636"/>
                    <a:pt x="643636" y="661416"/>
                    <a:pt x="621665" y="661416"/>
                  </a:cubicBezTo>
                  <a:lnTo>
                    <a:pt x="39751" y="661416"/>
                  </a:lnTo>
                  <a:cubicBezTo>
                    <a:pt x="17780" y="661416"/>
                    <a:pt x="0" y="643636"/>
                    <a:pt x="0" y="621665"/>
                  </a:cubicBez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699516" cy="699516"/>
            </a:xfrm>
            <a:custGeom>
              <a:avLst/>
              <a:gdLst/>
              <a:ahLst/>
              <a:cxnLst/>
              <a:rect l="l" t="t" r="r" b="b"/>
              <a:pathLst>
                <a:path w="699516" h="699516">
                  <a:moveTo>
                    <a:pt x="0" y="58801"/>
                  </a:moveTo>
                  <a:cubicBezTo>
                    <a:pt x="0" y="26289"/>
                    <a:pt x="26289" y="0"/>
                    <a:pt x="58801" y="0"/>
                  </a:cubicBezTo>
                  <a:lnTo>
                    <a:pt x="640715" y="0"/>
                  </a:lnTo>
                  <a:lnTo>
                    <a:pt x="640715" y="19050"/>
                  </a:lnTo>
                  <a:lnTo>
                    <a:pt x="640715" y="0"/>
                  </a:lnTo>
                  <a:cubicBezTo>
                    <a:pt x="673100" y="0"/>
                    <a:pt x="699516" y="26289"/>
                    <a:pt x="699516" y="58801"/>
                  </a:cubicBezTo>
                  <a:lnTo>
                    <a:pt x="680466" y="58801"/>
                  </a:lnTo>
                  <a:lnTo>
                    <a:pt x="699516" y="58801"/>
                  </a:lnTo>
                  <a:lnTo>
                    <a:pt x="699516" y="640715"/>
                  </a:lnTo>
                  <a:lnTo>
                    <a:pt x="680466" y="640715"/>
                  </a:lnTo>
                  <a:lnTo>
                    <a:pt x="699516" y="640715"/>
                  </a:lnTo>
                  <a:cubicBezTo>
                    <a:pt x="699516" y="673100"/>
                    <a:pt x="673227" y="699516"/>
                    <a:pt x="640715" y="699516"/>
                  </a:cubicBezTo>
                  <a:lnTo>
                    <a:pt x="640715" y="680466"/>
                  </a:lnTo>
                  <a:lnTo>
                    <a:pt x="640715" y="699516"/>
                  </a:lnTo>
                  <a:lnTo>
                    <a:pt x="58801" y="699516"/>
                  </a:lnTo>
                  <a:lnTo>
                    <a:pt x="58801" y="680466"/>
                  </a:lnTo>
                  <a:lnTo>
                    <a:pt x="58801" y="699516"/>
                  </a:lnTo>
                  <a:cubicBezTo>
                    <a:pt x="26289" y="699516"/>
                    <a:pt x="0" y="673227"/>
                    <a:pt x="0" y="640715"/>
                  </a:cubicBezTo>
                  <a:lnTo>
                    <a:pt x="0" y="58801"/>
                  </a:lnTo>
                  <a:lnTo>
                    <a:pt x="19050" y="58801"/>
                  </a:lnTo>
                  <a:lnTo>
                    <a:pt x="0" y="58801"/>
                  </a:lnTo>
                  <a:moveTo>
                    <a:pt x="38100" y="58801"/>
                  </a:moveTo>
                  <a:lnTo>
                    <a:pt x="38100" y="640715"/>
                  </a:lnTo>
                  <a:lnTo>
                    <a:pt x="19050" y="640715"/>
                  </a:lnTo>
                  <a:lnTo>
                    <a:pt x="38100" y="640715"/>
                  </a:lnTo>
                  <a:cubicBezTo>
                    <a:pt x="38100" y="652145"/>
                    <a:pt x="47371" y="661416"/>
                    <a:pt x="58801" y="661416"/>
                  </a:cubicBezTo>
                  <a:lnTo>
                    <a:pt x="640715" y="661416"/>
                  </a:lnTo>
                  <a:cubicBezTo>
                    <a:pt x="652145" y="661416"/>
                    <a:pt x="661416" y="652145"/>
                    <a:pt x="661416" y="640715"/>
                  </a:cubicBezTo>
                  <a:lnTo>
                    <a:pt x="661416" y="58801"/>
                  </a:lnTo>
                  <a:cubicBezTo>
                    <a:pt x="661416" y="47371"/>
                    <a:pt x="652145" y="38100"/>
                    <a:pt x="640715" y="38100"/>
                  </a:cubicBezTo>
                  <a:lnTo>
                    <a:pt x="58801" y="38100"/>
                  </a:lnTo>
                  <a:lnTo>
                    <a:pt x="58801" y="19050"/>
                  </a:lnTo>
                  <a:lnTo>
                    <a:pt x="58801" y="38100"/>
                  </a:lnTo>
                  <a:cubicBezTo>
                    <a:pt x="47371" y="38100"/>
                    <a:pt x="38100" y="47371"/>
                    <a:pt x="38100" y="58801"/>
                  </a:cubicBezTo>
                  <a:close/>
                </a:path>
              </a:pathLst>
            </a:custGeom>
            <a:solidFill>
              <a:srgbClr val="D9D4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Freeform 35" descr="preencoded.png"/>
          <p:cNvSpPr/>
          <p:nvPr/>
        </p:nvSpPr>
        <p:spPr>
          <a:xfrm>
            <a:off x="5590877" y="7260059"/>
            <a:ext cx="247947" cy="247947"/>
          </a:xfrm>
          <a:custGeom>
            <a:avLst/>
            <a:gdLst/>
            <a:ahLst/>
            <a:cxnLst/>
            <a:rect l="l" t="t" r="r" b="b"/>
            <a:pathLst>
              <a:path w="247947" h="247947">
                <a:moveTo>
                  <a:pt x="0" y="0"/>
                </a:moveTo>
                <a:lnTo>
                  <a:pt x="247948" y="0"/>
                </a:lnTo>
                <a:lnTo>
                  <a:pt x="247948" y="247947"/>
                </a:lnTo>
                <a:lnTo>
                  <a:pt x="0" y="247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51" r="-1851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190625" y="7856339"/>
            <a:ext cx="2480816" cy="3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2B415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Visual Detection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90625" y="8247310"/>
            <a:ext cx="9048750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system now accurately displays </a:t>
            </a:r>
            <a:r>
              <a:rPr lang="en-US" sz="1562" b="1">
                <a:solidFill>
                  <a:srgbClr val="2B415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detected people with bounding boxes</a:t>
            </a:r>
            <a:r>
              <a:rPr lang="en-US" sz="1562">
                <a:solidFill>
                  <a:srgbClr val="2B415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providing visual confirmation of recognition.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853439" y="411410"/>
            <a:ext cx="9973151" cy="64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24E73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Milestone 2: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1064" y="1326281"/>
            <a:ext cx="8001000" cy="4199582"/>
            <a:chOff x="0" y="0"/>
            <a:chExt cx="10668000" cy="5599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8000" cy="5599430"/>
            </a:xfrm>
            <a:custGeom>
              <a:avLst/>
              <a:gdLst/>
              <a:ahLst/>
              <a:cxnLst/>
              <a:rect l="l" t="t" r="r" b="b"/>
              <a:pathLst>
                <a:path w="10668000" h="5599430">
                  <a:moveTo>
                    <a:pt x="0" y="0"/>
                  </a:moveTo>
                  <a:lnTo>
                    <a:pt x="10668000" y="0"/>
                  </a:lnTo>
                  <a:lnTo>
                    <a:pt x="10668000" y="5599430"/>
                  </a:lnTo>
                  <a:lnTo>
                    <a:pt x="0" y="559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144000" y="1326281"/>
            <a:ext cx="8001000" cy="4206882"/>
            <a:chOff x="0" y="0"/>
            <a:chExt cx="10668000" cy="56091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68000" cy="5609209"/>
            </a:xfrm>
            <a:custGeom>
              <a:avLst/>
              <a:gdLst/>
              <a:ahLst/>
              <a:cxnLst/>
              <a:rect l="l" t="t" r="r" b="b"/>
              <a:pathLst>
                <a:path w="10668000" h="5609209">
                  <a:moveTo>
                    <a:pt x="0" y="0"/>
                  </a:moveTo>
                  <a:lnTo>
                    <a:pt x="10668000" y="0"/>
                  </a:lnTo>
                  <a:lnTo>
                    <a:pt x="10668000" y="5609209"/>
                  </a:lnTo>
                  <a:lnTo>
                    <a:pt x="0" y="5609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881564" y="5704902"/>
            <a:ext cx="8067415" cy="4206882"/>
            <a:chOff x="0" y="0"/>
            <a:chExt cx="10756553" cy="56091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56519" cy="5609209"/>
            </a:xfrm>
            <a:custGeom>
              <a:avLst/>
              <a:gdLst/>
              <a:ahLst/>
              <a:cxnLst/>
              <a:rect l="l" t="t" r="r" b="b"/>
              <a:pathLst>
                <a:path w="10756519" h="5609209">
                  <a:moveTo>
                    <a:pt x="0" y="0"/>
                  </a:moveTo>
                  <a:lnTo>
                    <a:pt x="10756519" y="0"/>
                  </a:lnTo>
                  <a:lnTo>
                    <a:pt x="10756519" y="5609209"/>
                  </a:lnTo>
                  <a:lnTo>
                    <a:pt x="0" y="5609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1076</Words>
  <Application>Microsoft Office PowerPoint</Application>
  <PresentationFormat>Custom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Source Sans 3 Bold</vt:lpstr>
      <vt:lpstr>Museo Moderno Light</vt:lpstr>
      <vt:lpstr>Calibri</vt:lpstr>
      <vt:lpstr>Calibri (MS)</vt:lpstr>
      <vt:lpstr>Arial</vt:lpstr>
      <vt:lpstr>Museo Moderno Bold</vt:lpstr>
      <vt:lpstr>Museo Moderno Medium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Dhruvil Patel</cp:lastModifiedBy>
  <cp:revision>2</cp:revision>
  <dcterms:created xsi:type="dcterms:W3CDTF">2006-08-16T00:00:00Z</dcterms:created>
  <dcterms:modified xsi:type="dcterms:W3CDTF">2025-11-17T10:48:20Z</dcterms:modified>
  <dc:identifier>DAG48rd6DiY</dc:identifier>
</cp:coreProperties>
</file>